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1" r:id="rId2"/>
    <p:sldId id="257" r:id="rId3"/>
    <p:sldId id="407" r:id="rId4"/>
    <p:sldId id="408" r:id="rId5"/>
    <p:sldId id="409" r:id="rId6"/>
    <p:sldId id="411" r:id="rId7"/>
    <p:sldId id="412" r:id="rId8"/>
    <p:sldId id="413" r:id="rId9"/>
    <p:sldId id="418" r:id="rId10"/>
    <p:sldId id="419" r:id="rId11"/>
    <p:sldId id="414" r:id="rId12"/>
    <p:sldId id="415" r:id="rId13"/>
    <p:sldId id="416" r:id="rId14"/>
    <p:sldId id="420" r:id="rId15"/>
    <p:sldId id="421" r:id="rId16"/>
    <p:sldId id="422" r:id="rId17"/>
    <p:sldId id="424" r:id="rId18"/>
    <p:sldId id="406" r:id="rId19"/>
    <p:sldId id="423" r:id="rId20"/>
    <p:sldId id="417" r:id="rId21"/>
    <p:sldId id="39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19" autoAdjust="0"/>
    <p:restoredTop sz="94716" autoAdjust="0"/>
  </p:normalViewPr>
  <p:slideViewPr>
    <p:cSldViewPr>
      <p:cViewPr varScale="1">
        <p:scale>
          <a:sx n="66" d="100"/>
          <a:sy n="66" d="100"/>
        </p:scale>
        <p:origin x="-58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B36A04-A049-4B4D-AD1C-E93FAD3D106A}" type="datetimeFigureOut">
              <a:rPr lang="ru-RU" smtClean="0"/>
              <a:pPr/>
              <a:t>19.04.2012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5677E-61E4-49C7-8520-BF56A4C8FBA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№376.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№376</a:t>
            </a:r>
            <a:r>
              <a:rPr lang="ru-RU" sz="1200" b="1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б.</a:t>
            </a:r>
            <a:r>
              <a:rPr lang="en-US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№376</a:t>
            </a:r>
            <a:r>
              <a:rPr lang="ru-RU" sz="1200" b="1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в.</a:t>
            </a:r>
            <a:r>
              <a:rPr lang="en-US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85677E-61E4-49C7-8520-BF56A4C8FBA4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5F1DF7-BE69-44FF-B272-DDF4C76768C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705" y="2852920"/>
            <a:ext cx="8820590" cy="1080150"/>
          </a:xfrm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r>
              <a:rPr lang="ru-RU" sz="3600" b="1" i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Математический язык. Математическая модель</a:t>
            </a:r>
            <a:endParaRPr lang="ru-RU" sz="3600" b="1" i="1" u="sng" spc="300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Documents and Settings\All Users\Документы\Мои рисунки\Образцы рисунков\WP6CAOETMLGCAJS66PICAFBVECJCAC3E2LVCAC3MBDYCAHKG0SRCALYZIL5CAJLOHK9CA3F9IM8CAYJZC6MCAM1SU86CA6X75BICAPMCXGWCA31NQV5CAL51XEZCAM3FFV4CA2Q1E1HCAQLHT5PCATXE11U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4FA"/>
              </a:clrFrom>
              <a:clrTo>
                <a:srgbClr val="FFF4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7236370" y="836640"/>
            <a:ext cx="1584220" cy="158422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015645" y="260560"/>
            <a:ext cx="51127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класс</a:t>
            </a:r>
            <a:br>
              <a:rPr lang="ru-RU" sz="5400" b="1" i="1" spc="50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алгебра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76570" y="9806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9" name="Picture 2" descr="C:\Documents and Settings\All Users\Документы\Мои рисунки\Образцы рисунков\3LCCAL3VWXVCAR01R14CAJKKEKDCA9G7WIFCA9G0LL8CAHXM5S7CAJ4CQ01CAATPEOJCALZBEMYCAB90X5HCA9SGP0JCA3J21JGCA2JOKWVCASJTJ29CAKEGE54CATC0ZUACAR0HD83CAU4RQXFCA3F8E4S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430" y="0"/>
            <a:ext cx="2706624" cy="1792224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790433" y="4221110"/>
            <a:ext cx="756316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smtClean="0">
                <a:ln w="1905"/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Уроки №</a:t>
            </a:r>
            <a:r>
              <a:rPr lang="en-US" sz="3200" b="1" i="1" dirty="0" smtClean="0">
                <a:ln w="1905"/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3-4</a:t>
            </a:r>
            <a:endParaRPr lang="ru-RU" sz="3200" b="1" i="1" dirty="0" smtClean="0">
              <a:ln w="1905"/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i="1" dirty="0" smtClean="0">
                <a:ln w="1905"/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Линейное уравнение с одной переменной</a:t>
            </a:r>
            <a:endParaRPr lang="en-US" sz="3200" b="1" i="1" dirty="0" smtClean="0">
              <a:ln w="1905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i="1" dirty="0" smtClean="0">
              <a:ln w="1905"/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41025" y="0"/>
            <a:ext cx="8061951" cy="1200329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решении уравнений используют </a:t>
            </a:r>
          </a:p>
          <a:p>
            <a:pPr algn="ctr"/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свойства: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4347" y="1611945"/>
            <a:ext cx="837530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Если в уравнении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перенести слагаемое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 одной </a:t>
            </a:r>
          </a:p>
          <a:p>
            <a:pPr marL="457200" indent="-457200"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части в другую,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изменив его знак,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 получится</a:t>
            </a:r>
          </a:p>
          <a:p>
            <a:pPr marL="457200" indent="-457200"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равносильное уравнение.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420" y="3861060"/>
            <a:ext cx="83531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Если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обе части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уравнения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умножить или </a:t>
            </a:r>
          </a:p>
          <a:p>
            <a:pPr marL="457200" indent="-457200" algn="ctr"/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разделить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число (не равное нулю), то </a:t>
            </a:r>
          </a:p>
          <a:p>
            <a:pPr marL="457200" indent="-457200"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получится равносильное</a:t>
            </a:r>
          </a:p>
          <a:p>
            <a:pPr marL="457200" indent="-457200" algn="ctr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уравнение.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79390" y="0"/>
            <a:ext cx="9239581" cy="64633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Решите уравнение и выполните проверку: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35620" y="1700760"/>
            <a:ext cx="4572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у - 35 + 12 = 32;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у – 23 = 32;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у = 32 + 23;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у = 55;</a:t>
            </a:r>
          </a:p>
          <a:p>
            <a:pPr>
              <a:buNone/>
            </a:pPr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(55 - 35) + 12 = 32;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30 + 12 = 32;</a:t>
            </a:r>
          </a:p>
          <a:p>
            <a:pPr>
              <a:buNone/>
            </a:pP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32 = 32.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483710" y="476590"/>
            <a:ext cx="37240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(у - 35) + 12 = 32;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987780" y="1916790"/>
            <a:ext cx="1656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99740" y="5805330"/>
            <a:ext cx="1970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Ответ: 55.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555720" y="4149100"/>
            <a:ext cx="15842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4920" y="1052670"/>
            <a:ext cx="8754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уравнений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состоит в постепенной замене  более  простыми </a:t>
            </a:r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 уравнениями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2" grpId="0"/>
      <p:bldP spid="13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23410" y="260560"/>
            <a:ext cx="864120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Решите уравнение и выполните проверку:</a:t>
            </a:r>
            <a:endParaRPr lang="ru-RU" sz="3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07630" y="2893080"/>
            <a:ext cx="61928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24 - 21 + х = 10; </a:t>
            </a:r>
          </a:p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х + 3 = 10; </a:t>
            </a:r>
          </a:p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х = 10 - 3; </a:t>
            </a:r>
          </a:p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х = 7</a:t>
            </a:r>
          </a:p>
          <a:p>
            <a:pPr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(24 + 7) - 21 = 31 - 21 = 10; </a:t>
            </a:r>
          </a:p>
          <a:p>
            <a:pPr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Ответ: 7.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67680" y="908650"/>
            <a:ext cx="41344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б) (24 + х) - 21 = 10;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638283" y="2204830"/>
            <a:ext cx="18674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Решение.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979640" y="5085230"/>
            <a:ext cx="15842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94920" y="1394743"/>
            <a:ext cx="8754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уравнений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состоит в постепенной замене  более  простыми </a:t>
            </a:r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 уравнениями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410" y="260560"/>
            <a:ext cx="864120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Решите уравнение и выполните проверку:</a:t>
            </a:r>
            <a:endParaRPr lang="ru-RU" sz="32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86000" y="2974372"/>
            <a:ext cx="538243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45 + 18 - у = 58;</a:t>
            </a: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63 - у = 58;</a:t>
            </a: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у = 63 - 58;</a:t>
            </a: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у = 5</a:t>
            </a:r>
            <a:endParaRPr lang="en-US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(45 - 5) + 18 = 40 + 18 = 58.</a:t>
            </a:r>
          </a:p>
          <a:p>
            <a:pPr>
              <a:buNone/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Ответ: 5.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38283" y="2412165"/>
            <a:ext cx="18674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Решение.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747622" y="908650"/>
            <a:ext cx="36487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в) (45 - у) + 18 = 58;</a:t>
            </a:r>
            <a:endParaRPr lang="en-US" sz="3200" b="1" i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339690" y="4941210"/>
            <a:ext cx="15842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4920" y="1538763"/>
            <a:ext cx="8754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уравнений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состоит в постепенной замене  более  простыми </a:t>
            </a:r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 уравнениями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410" y="548600"/>
            <a:ext cx="3867534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Уравнение  вида: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67930" y="332570"/>
            <a:ext cx="36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54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54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54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b = 0 </a:t>
            </a:r>
            <a:endParaRPr lang="ru-RU" sz="5400" b="1" i="1" dirty="0" smtClean="0">
              <a:ln w="3175" cap="rnd" cmpd="sng">
                <a:solidFill>
                  <a:schemeClr val="bg2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rgbClr val="C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0509" y="1052670"/>
            <a:ext cx="8782982" cy="175432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называется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линейным уравнением</a:t>
            </a:r>
          </a:p>
          <a:p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 одной переменной </a:t>
            </a:r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(где х – переменная,</a:t>
            </a:r>
          </a:p>
          <a:p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 и </a:t>
            </a:r>
            <a:r>
              <a:rPr lang="en-US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sz="3600" b="1" i="1" spc="50" dirty="0" smtClean="0">
                <a:ln w="11430"/>
                <a:solidFill>
                  <a:schemeClr val="tx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некоторые числа).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59790" y="2852920"/>
            <a:ext cx="2507418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spc="50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Внимание!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83460" y="3356990"/>
            <a:ext cx="75730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 – переменная </a:t>
            </a:r>
            <a:r>
              <a:rPr lang="ru-RU" sz="3600" b="1" i="1" spc="50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входит в уравнение</a:t>
            </a:r>
          </a:p>
          <a:p>
            <a:r>
              <a:rPr lang="ru-RU" sz="3600" b="1" i="1" spc="50" dirty="0" smtClean="0">
                <a:ln w="1143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обязательно в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первой степени.</a:t>
            </a:r>
            <a:endParaRPr lang="ru-RU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695056" y="4725180"/>
            <a:ext cx="7944874" cy="830997"/>
            <a:chOff x="695056" y="4725180"/>
            <a:chExt cx="7944874" cy="830997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695056" y="4725180"/>
              <a:ext cx="3193503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ru-RU" sz="3200" b="1" i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(45 - у) + 18 = 58</a:t>
              </a:r>
              <a:endParaRPr lang="en-US" sz="3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067930" y="4725180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2400" b="1" i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линейное уравнением</a:t>
              </a:r>
            </a:p>
            <a:p>
              <a:r>
                <a:rPr lang="ru-RU" sz="2400" b="1" i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с одной переменной </a:t>
              </a:r>
              <a:endParaRPr lang="ru-RU" sz="2400" dirty="0"/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611450" y="5733320"/>
            <a:ext cx="7872864" cy="830997"/>
            <a:chOff x="767066" y="4725180"/>
            <a:chExt cx="7872864" cy="830997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767066" y="4725180"/>
              <a:ext cx="2959465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ru-RU" sz="3200" b="1" i="1" dirty="0" smtClean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3х² + 6х + 7 = 0</a:t>
              </a:r>
              <a:endParaRPr lang="en-US" sz="3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067930" y="4725180"/>
              <a:ext cx="4572000" cy="830997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ru-RU" sz="2400" b="1" i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не линейное уравнением</a:t>
              </a:r>
            </a:p>
            <a:p>
              <a:r>
                <a:rPr lang="ru-RU" sz="2400" b="1" i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с одной переменной </a:t>
              </a:r>
              <a:endParaRPr lang="ru-RU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uiExpand="1" build="p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79640" y="44530"/>
            <a:ext cx="518472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Решите уравнение :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83710" y="476590"/>
            <a:ext cx="39036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94920" y="908650"/>
            <a:ext cx="8754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уравнений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состоит в постепенной замене  более  простыми </a:t>
            </a:r>
            <a:r>
              <a:rPr lang="ru-RU" sz="28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 уравнениями.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0190" y="1772770"/>
            <a:ext cx="2592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b = 0 </a:t>
            </a:r>
            <a:endParaRPr lang="ru-RU" sz="3200" b="1" i="1" dirty="0" smtClean="0">
              <a:ln w="3175" cap="rnd" cmpd="sng">
                <a:solidFill>
                  <a:schemeClr val="bg2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rgbClr val="C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450" y="1844780"/>
            <a:ext cx="5378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Приведем к стандартному виду: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267680" y="2420860"/>
            <a:ext cx="39036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</a:t>
            </a:r>
            <a:endParaRPr lang="ru-RU" sz="2400" dirty="0"/>
          </a:p>
        </p:txBody>
      </p:sp>
      <p:sp>
        <p:nvSpPr>
          <p:cNvPr id="11" name="Арка 10"/>
          <p:cNvSpPr/>
          <p:nvPr/>
        </p:nvSpPr>
        <p:spPr>
          <a:xfrm flipV="1">
            <a:off x="2339690" y="285292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Арка 11"/>
          <p:cNvSpPr/>
          <p:nvPr/>
        </p:nvSpPr>
        <p:spPr>
          <a:xfrm flipV="1">
            <a:off x="4427980" y="285292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Дуга 12"/>
          <p:cNvSpPr/>
          <p:nvPr/>
        </p:nvSpPr>
        <p:spPr>
          <a:xfrm rot="18884665" flipH="1" flipV="1">
            <a:off x="2427596" y="2331784"/>
            <a:ext cx="1048361" cy="684519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Дуга 13"/>
          <p:cNvSpPr/>
          <p:nvPr/>
        </p:nvSpPr>
        <p:spPr>
          <a:xfrm rot="18955906" flipH="1" flipV="1">
            <a:off x="2313735" y="1648163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Дуга 14"/>
          <p:cNvSpPr/>
          <p:nvPr/>
        </p:nvSpPr>
        <p:spPr>
          <a:xfrm rot="18955906" flipH="1" flipV="1">
            <a:off x="4302779" y="1685597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Дуга 15"/>
          <p:cNvSpPr/>
          <p:nvPr/>
        </p:nvSpPr>
        <p:spPr>
          <a:xfrm rot="18884665" flipH="1" flipV="1">
            <a:off x="4371865" y="2331783"/>
            <a:ext cx="1048361" cy="684519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267680" y="3284980"/>
            <a:ext cx="33650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2 = 4х + 12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339690" y="3861060"/>
            <a:ext cx="33650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4х = 2 + 12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411700" y="4437140"/>
            <a:ext cx="17171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ln>
                  <a:solidFill>
                    <a:schemeClr val="bg1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2х = 14</a:t>
            </a:r>
            <a:endParaRPr lang="ru-RU" sz="2400" dirty="0">
              <a:ln>
                <a:solidFill>
                  <a:schemeClr val="bg1"/>
                </a:solidFill>
              </a:ln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411700" y="5013220"/>
            <a:ext cx="20633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 = 14 : 2</a:t>
            </a:r>
            <a:endParaRPr lang="ru-RU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483710" y="5517290"/>
            <a:ext cx="11400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 = 7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707880" y="5661310"/>
            <a:ext cx="5040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уравнение имеет 1 корень </a:t>
            </a:r>
            <a:endParaRPr lang="ru-RU" sz="2400" dirty="0"/>
          </a:p>
        </p:txBody>
      </p:sp>
      <p:grpSp>
        <p:nvGrpSpPr>
          <p:cNvPr id="24" name="Группа 23"/>
          <p:cNvGrpSpPr/>
          <p:nvPr/>
        </p:nvGrpSpPr>
        <p:grpSpPr>
          <a:xfrm>
            <a:off x="2483710" y="3861060"/>
            <a:ext cx="1944270" cy="0"/>
            <a:chOff x="2267680" y="2924930"/>
            <a:chExt cx="1944270" cy="0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226768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385190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3275820" y="3861060"/>
            <a:ext cx="2232310" cy="0"/>
            <a:chOff x="2987780" y="2924930"/>
            <a:chExt cx="2232310" cy="0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298778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486004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500"/>
                            </p:stCondLst>
                            <p:childTnLst>
                              <p:par>
                                <p:cTn id="3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  <p:bldP spid="21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03300" y="5517290"/>
            <a:ext cx="50407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уравнение имеет бесконечно много корней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79640" y="44530"/>
            <a:ext cx="518472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Решите уравнение :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0824" y="476590"/>
            <a:ext cx="5782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 – 14 + 2х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9440" y="1124680"/>
            <a:ext cx="5378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Приведем к стандартному виду: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0190" y="1052670"/>
            <a:ext cx="2592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b = 0 </a:t>
            </a:r>
            <a:endParaRPr lang="ru-RU" sz="3200" b="1" i="1" dirty="0" smtClean="0">
              <a:ln w="3175" cap="rnd" cmpd="sng">
                <a:solidFill>
                  <a:schemeClr val="bg2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rgbClr val="C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33224" y="1558499"/>
            <a:ext cx="57823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 – 14 + 2х</a:t>
            </a:r>
            <a:endParaRPr lang="ru-RU" sz="2400" dirty="0"/>
          </a:p>
        </p:txBody>
      </p:sp>
      <p:sp>
        <p:nvSpPr>
          <p:cNvPr id="12" name="Арка 11"/>
          <p:cNvSpPr/>
          <p:nvPr/>
        </p:nvSpPr>
        <p:spPr>
          <a:xfrm flipV="1">
            <a:off x="1907630" y="198880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Арка 12"/>
          <p:cNvSpPr/>
          <p:nvPr/>
        </p:nvSpPr>
        <p:spPr>
          <a:xfrm flipV="1">
            <a:off x="4067930" y="198880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Дуга 13"/>
          <p:cNvSpPr/>
          <p:nvPr/>
        </p:nvSpPr>
        <p:spPr>
          <a:xfrm rot="18884665" flipH="1" flipV="1">
            <a:off x="1851517" y="1465367"/>
            <a:ext cx="1048361" cy="684519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Дуга 14"/>
          <p:cNvSpPr/>
          <p:nvPr/>
        </p:nvSpPr>
        <p:spPr>
          <a:xfrm rot="18955906" flipH="1" flipV="1">
            <a:off x="1764695" y="821477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Дуга 15"/>
          <p:cNvSpPr/>
          <p:nvPr/>
        </p:nvSpPr>
        <p:spPr>
          <a:xfrm rot="19304301" flipH="1" flipV="1">
            <a:off x="4136565" y="1631608"/>
            <a:ext cx="892977" cy="536312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Дуга 16"/>
          <p:cNvSpPr/>
          <p:nvPr/>
        </p:nvSpPr>
        <p:spPr>
          <a:xfrm rot="18955906" flipH="1" flipV="1">
            <a:off x="3927738" y="784042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979640" y="2348850"/>
            <a:ext cx="5243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2 = 4х + 12 – 14 + 2х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051650" y="2996940"/>
            <a:ext cx="5243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4x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2х =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+ 12 – 14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195670" y="3717040"/>
            <a:ext cx="18325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· x</a:t>
            </a:r>
            <a:r>
              <a:rPr lang="ru-RU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0</a:t>
            </a:r>
            <a:endParaRPr lang="ru-RU" sz="2400" dirty="0"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7430" y="4365130"/>
            <a:ext cx="76280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подстановке любого значения х получаем </a:t>
            </a:r>
          </a:p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верное числовое  равенство: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483710" y="5229250"/>
            <a:ext cx="12554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0</a:t>
            </a:r>
            <a:endParaRPr lang="ru-RU" sz="2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67430" y="5661310"/>
            <a:ext cx="3392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любое число</a:t>
            </a:r>
            <a:endParaRPr lang="ru-RU" sz="2400" dirty="0">
              <a:solidFill>
                <a:srgbClr val="FF0000"/>
              </a:solidFill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2267680" y="2909940"/>
            <a:ext cx="4680650" cy="0"/>
            <a:chOff x="2267680" y="2924930"/>
            <a:chExt cx="4680650" cy="0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226768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385190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658828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Группа 33"/>
          <p:cNvGrpSpPr/>
          <p:nvPr/>
        </p:nvGrpSpPr>
        <p:grpSpPr>
          <a:xfrm>
            <a:off x="2987780" y="2924930"/>
            <a:ext cx="3096430" cy="0"/>
            <a:chOff x="2987780" y="2924930"/>
            <a:chExt cx="3096430" cy="0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>
              <a:off x="298778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486004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572416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4355970" y="3645030"/>
            <a:ext cx="26340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(а = 0, </a:t>
            </a:r>
            <a:r>
              <a:rPr lang="en-US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 = 0)</a:t>
            </a:r>
            <a:endParaRPr lang="ru-RU" sz="36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23" grpId="0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15520" y="5733320"/>
            <a:ext cx="5040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Уравнение корней  не имеет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979640" y="44530"/>
            <a:ext cx="518472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Решите уравнение :</a:t>
            </a:r>
            <a:endParaRPr lang="ru-RU" sz="36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0824" y="476590"/>
            <a:ext cx="48590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 + 2х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9440" y="1124680"/>
            <a:ext cx="5378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Приведем к стандартному виду: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0190" y="1052670"/>
            <a:ext cx="2592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b = 0 </a:t>
            </a:r>
            <a:endParaRPr lang="ru-RU" sz="3200" b="1" i="1" dirty="0" smtClean="0">
              <a:ln w="3175" cap="rnd" cmpd="sng">
                <a:solidFill>
                  <a:schemeClr val="bg2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rgbClr val="C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33224" y="1558499"/>
            <a:ext cx="48590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2(3х - 1) = 4(х + 3) + 2х</a:t>
            </a:r>
            <a:endParaRPr lang="ru-RU" sz="2400" dirty="0"/>
          </a:p>
        </p:txBody>
      </p:sp>
      <p:sp>
        <p:nvSpPr>
          <p:cNvPr id="12" name="Арка 11"/>
          <p:cNvSpPr/>
          <p:nvPr/>
        </p:nvSpPr>
        <p:spPr>
          <a:xfrm flipV="1">
            <a:off x="1907630" y="198880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Арка 12"/>
          <p:cNvSpPr/>
          <p:nvPr/>
        </p:nvSpPr>
        <p:spPr>
          <a:xfrm flipV="1">
            <a:off x="4067930" y="1988800"/>
            <a:ext cx="432060" cy="194300"/>
          </a:xfrm>
          <a:prstGeom prst="blockArc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Дуга 13"/>
          <p:cNvSpPr/>
          <p:nvPr/>
        </p:nvSpPr>
        <p:spPr>
          <a:xfrm rot="18884665" flipH="1" flipV="1">
            <a:off x="1851517" y="1465367"/>
            <a:ext cx="1048361" cy="684519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Дуга 14"/>
          <p:cNvSpPr/>
          <p:nvPr/>
        </p:nvSpPr>
        <p:spPr>
          <a:xfrm rot="18955906" flipH="1" flipV="1">
            <a:off x="1764695" y="821477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Дуга 15"/>
          <p:cNvSpPr/>
          <p:nvPr/>
        </p:nvSpPr>
        <p:spPr>
          <a:xfrm rot="19304301" flipH="1" flipV="1">
            <a:off x="4136565" y="1631608"/>
            <a:ext cx="892977" cy="536312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Дуга 16"/>
          <p:cNvSpPr/>
          <p:nvPr/>
        </p:nvSpPr>
        <p:spPr>
          <a:xfrm rot="18955906" flipH="1" flipV="1">
            <a:off x="3927738" y="784042"/>
            <a:ext cx="1879396" cy="1435950"/>
          </a:xfrm>
          <a:prstGeom prst="arc">
            <a:avLst/>
          </a:prstGeom>
          <a:ln w="34925">
            <a:solidFill>
              <a:schemeClr val="tx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979640" y="2348850"/>
            <a:ext cx="43204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2 = 4х + 12 + 2х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051650" y="2996940"/>
            <a:ext cx="46025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6х –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4x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2х -2 - 12 = 0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051650" y="3717040"/>
            <a:ext cx="26789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 · x - 14</a:t>
            </a:r>
            <a:r>
              <a:rPr lang="ru-RU" sz="3600" b="1" i="1" dirty="0" smtClean="0"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= 0</a:t>
            </a:r>
            <a:endParaRPr lang="ru-RU" sz="2400" dirty="0"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7430" y="4365130"/>
            <a:ext cx="76280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подстановке любого значения х получаем </a:t>
            </a:r>
          </a:p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неверное числовое  равенство: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483710" y="5229250"/>
            <a:ext cx="16401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-14 = 0</a:t>
            </a:r>
            <a:endParaRPr lang="ru-RU" sz="2400" dirty="0"/>
          </a:p>
        </p:txBody>
      </p:sp>
      <p:grpSp>
        <p:nvGrpSpPr>
          <p:cNvPr id="10" name="Группа 32"/>
          <p:cNvGrpSpPr/>
          <p:nvPr/>
        </p:nvGrpSpPr>
        <p:grpSpPr>
          <a:xfrm>
            <a:off x="2195670" y="2909940"/>
            <a:ext cx="3960550" cy="14990"/>
            <a:chOff x="2267680" y="2924930"/>
            <a:chExt cx="3960550" cy="14990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226768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3851900" y="292493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5868180" y="2939920"/>
              <a:ext cx="36005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Группа 33"/>
          <p:cNvGrpSpPr/>
          <p:nvPr/>
        </p:nvGrpSpPr>
        <p:grpSpPr>
          <a:xfrm>
            <a:off x="2987780" y="2924930"/>
            <a:ext cx="2232310" cy="0"/>
            <a:chOff x="2987780" y="2924930"/>
            <a:chExt cx="2232310" cy="0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>
              <a:off x="298778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4860040" y="2924930"/>
              <a:ext cx="360050" cy="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Box 32"/>
          <p:cNvSpPr txBox="1"/>
          <p:nvPr/>
        </p:nvSpPr>
        <p:spPr>
          <a:xfrm>
            <a:off x="5009705" y="3645030"/>
            <a:ext cx="3018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(а = 0, </a:t>
            </a:r>
            <a:r>
              <a:rPr lang="en-US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 = -14)</a:t>
            </a:r>
            <a:endParaRPr lang="ru-RU" sz="36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  <p:bldP spid="22" grpId="0"/>
      <p:bldP spid="3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63860" y="0"/>
            <a:ext cx="2549159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Вспомним!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1596" y="1484730"/>
            <a:ext cx="8340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решении задачи четко выполнены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три этапа: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410" y="1988800"/>
            <a:ext cx="77714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arenR"/>
            </a:pPr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Получение математической  модели.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Обозначают неизвестную в задаче величину буквой,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используя эту букву, записывают другие величины,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составляют уравнение по условию задачи.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430" y="3789050"/>
            <a:ext cx="73054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2) Работа с математической моделью.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Решают полученное уравнение,</a:t>
            </a:r>
          </a:p>
          <a:p>
            <a:pPr>
              <a:buFont typeface="Wingdings" pitchFamily="2" charset="2"/>
              <a:buChar char="Ø"/>
            </a:pPr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находят требуемые по условию задачи величины.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2412" y="5013220"/>
            <a:ext cx="86741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3) Ответ на вопрос задачи. </a:t>
            </a:r>
          </a:p>
          <a:p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Найденное решение используют для ответа на вопрос задачи</a:t>
            </a:r>
          </a:p>
          <a:p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применительно к реальной ситуации.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1400" y="620610"/>
            <a:ext cx="864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Математическая модель </a:t>
            </a:r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позволяет анализировать </a:t>
            </a:r>
          </a:p>
          <a:p>
            <a:pPr algn="ctr"/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решать задачи.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323410" y="6492875"/>
            <a:ext cx="2133600" cy="365125"/>
          </a:xfrm>
        </p:spPr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55266" y="260560"/>
            <a:ext cx="1433469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Задача:</a:t>
            </a:r>
            <a:endParaRPr lang="ru-RU" sz="28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390" y="692620"/>
            <a:ext cx="896461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Три бригады рабочих изготавливают игрушки к Новому году. Первая бригада</a:t>
            </a:r>
          </a:p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сделала шары. Вторая бригада изготавливает сосульки и сделала их на 12 штук больше, чем шаров. Третья бригада изготавливает снежинки и сделала их на 5 штук меньше, чем изготовлено шаров и сосулек вместе. Всего было сделано 379 игрушек.  Сколько в отдельности изготовлено шаров, сосулек и снежинок?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766" y="2636890"/>
            <a:ext cx="18328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Шары – </a:t>
            </a:r>
          </a:p>
          <a:p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Сосульки – </a:t>
            </a:r>
          </a:p>
          <a:p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Снежинки -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31550" y="27089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66734" y="302889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07630" y="2996940"/>
            <a:ext cx="2880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на 12 шт. больше, чем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08130" y="278091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3" name="Выгнутая влево стрелка 12"/>
          <p:cNvSpPr/>
          <p:nvPr/>
        </p:nvSpPr>
        <p:spPr>
          <a:xfrm flipH="1" flipV="1">
            <a:off x="4788030" y="2564880"/>
            <a:ext cx="360050" cy="648090"/>
          </a:xfrm>
          <a:prstGeom prst="curvedRightArrow">
            <a:avLst>
              <a:gd name="adj1" fmla="val 0"/>
              <a:gd name="adj2" fmla="val 47702"/>
              <a:gd name="adj3" fmla="val 29322"/>
            </a:avLst>
          </a:prstGeom>
          <a:solidFill>
            <a:schemeClr val="tx2"/>
          </a:solidFill>
          <a:ln>
            <a:solidFill>
              <a:schemeClr val="tx2"/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07630" y="34290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52150" y="3284980"/>
            <a:ext cx="28920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на 5 шт. меньше, чем </a:t>
            </a:r>
          </a:p>
        </p:txBody>
      </p:sp>
      <p:sp>
        <p:nvSpPr>
          <p:cNvPr id="16" name="Правая фигурная скобка 15"/>
          <p:cNvSpPr/>
          <p:nvPr/>
        </p:nvSpPr>
        <p:spPr>
          <a:xfrm>
            <a:off x="5220090" y="2564880"/>
            <a:ext cx="155448" cy="914400"/>
          </a:xfrm>
          <a:prstGeom prst="rightBrac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Выгнутая влево стрелка 16"/>
          <p:cNvSpPr/>
          <p:nvPr/>
        </p:nvSpPr>
        <p:spPr>
          <a:xfrm rot="20816700" flipH="1" flipV="1">
            <a:off x="8450989" y="2695712"/>
            <a:ext cx="611450" cy="792110"/>
          </a:xfrm>
          <a:prstGeom prst="curvedRightArrow">
            <a:avLst>
              <a:gd name="adj1" fmla="val 0"/>
              <a:gd name="adj2" fmla="val 47702"/>
              <a:gd name="adj3" fmla="val 29322"/>
            </a:avLst>
          </a:prstGeom>
          <a:solidFill>
            <a:schemeClr val="tx2"/>
          </a:solidFill>
          <a:ln>
            <a:solidFill>
              <a:schemeClr val="tx2"/>
            </a:solidFill>
            <a:head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11450" y="3789050"/>
            <a:ext cx="57842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>
              <a:buFontTx/>
              <a:buAutoNum type="arabicParenR"/>
            </a:pPr>
            <a:r>
              <a:rPr lang="ru-RU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Получение математической  модели.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3410" y="4149100"/>
            <a:ext cx="36106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Обозначим </a:t>
            </a:r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шары – </a:t>
            </a:r>
          </a:p>
          <a:p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сосульки – </a:t>
            </a:r>
          </a:p>
          <a:p>
            <a:r>
              <a:rPr lang="ru-RU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снежинки 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23910" y="4149100"/>
            <a:ext cx="10902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х </a:t>
            </a:r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(шт.)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23910" y="4509150"/>
            <a:ext cx="1620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х + 12 (шт.)</a:t>
            </a:r>
          </a:p>
        </p:txBody>
      </p:sp>
      <p:sp>
        <p:nvSpPr>
          <p:cNvPr id="22" name="Правая фигурная скобка 21"/>
          <p:cNvSpPr/>
          <p:nvPr/>
        </p:nvSpPr>
        <p:spPr>
          <a:xfrm>
            <a:off x="5436120" y="4221110"/>
            <a:ext cx="144020" cy="698370"/>
          </a:xfrm>
          <a:prstGeom prst="rightBrac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5724160" y="4293120"/>
            <a:ext cx="314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х + х + 12  = </a:t>
            </a: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2х + 12 </a:t>
            </a:r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(шт.)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995920" y="4941210"/>
            <a:ext cx="3002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2х + 12 – 5 = </a:t>
            </a: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2х + 7 </a:t>
            </a:r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(шт.)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113408" y="5301260"/>
            <a:ext cx="89171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Так как по условию всего было сделано 379 игрушек, то составим уравнение:</a:t>
            </a:r>
            <a:endParaRPr lang="ru-RU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323410" y="5661310"/>
            <a:ext cx="45640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х + (х + 12) + (2х + 7)  = 379</a:t>
            </a:r>
          </a:p>
        </p:txBody>
      </p:sp>
      <p:grpSp>
        <p:nvGrpSpPr>
          <p:cNvPr id="31" name="Группа 30"/>
          <p:cNvGrpSpPr/>
          <p:nvPr/>
        </p:nvGrpSpPr>
        <p:grpSpPr>
          <a:xfrm>
            <a:off x="5004060" y="5517290"/>
            <a:ext cx="3786676" cy="830997"/>
            <a:chOff x="4580704" y="5805330"/>
            <a:chExt cx="3786676" cy="830997"/>
          </a:xfrm>
        </p:grpSpPr>
        <p:sp>
          <p:nvSpPr>
            <p:cNvPr id="27" name="TextBox 26"/>
            <p:cNvSpPr txBox="1"/>
            <p:nvPr/>
          </p:nvSpPr>
          <p:spPr>
            <a:xfrm>
              <a:off x="5652150" y="5805330"/>
              <a:ext cx="271523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математическая </a:t>
              </a:r>
            </a:p>
            <a:p>
              <a:r>
                <a:rPr lang="ru-RU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модель ситуации</a:t>
              </a:r>
            </a:p>
          </p:txBody>
        </p:sp>
        <p:cxnSp>
          <p:nvCxnSpPr>
            <p:cNvPr id="28" name="Прямая со стрелкой 27"/>
            <p:cNvCxnSpPr/>
            <p:nvPr/>
          </p:nvCxnSpPr>
          <p:spPr>
            <a:xfrm flipH="1" flipV="1">
              <a:off x="4580704" y="6165380"/>
              <a:ext cx="1143456" cy="9844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Прямоугольник 31"/>
          <p:cNvSpPr/>
          <p:nvPr/>
        </p:nvSpPr>
        <p:spPr>
          <a:xfrm>
            <a:off x="72010" y="5949350"/>
            <a:ext cx="61562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линейное уравнением с одной переменной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3" grpId="0" animBg="1"/>
      <p:bldP spid="14" grpId="0"/>
      <p:bldP spid="15" grpId="0"/>
      <p:bldP spid="16" grpId="0" animBg="1"/>
      <p:bldP spid="17" grpId="0" animBg="1"/>
      <p:bldP spid="18" grpId="0"/>
      <p:bldP spid="19" grpId="0"/>
      <p:bldP spid="20" grpId="0"/>
      <p:bldP spid="21" grpId="0"/>
      <p:bldP spid="22" grpId="0" animBg="1"/>
      <p:bldP spid="23" grpId="0"/>
      <p:bldP spid="24" grpId="0"/>
      <p:bldP spid="25" grpId="0"/>
      <p:bldP spid="26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19840" y="764630"/>
            <a:ext cx="2017284" cy="92333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54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Цели: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pic>
        <p:nvPicPr>
          <p:cNvPr id="10" name="Picture 4" descr="C:\Documents and Settings\All Users\Документы\Мои рисунки\Образцы рисунков\WP6CAOETMLGCAJS66PICAFBVECJCAC3E2LVCAC3MBDYCAHKG0SRCALYZIL5CAJLOHK9CA3F9IM8CAYJZC6MCAM1SU86CA6X75BICAPMCXGWCA31NQV5CAL51XEZCAM3FFV4CA2Q1E1HCAQLHT5PCATXE11U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4FA"/>
              </a:clrFrom>
              <a:clrTo>
                <a:srgbClr val="FFF4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6444260" y="404580"/>
            <a:ext cx="1584220" cy="1584220"/>
          </a:xfrm>
          <a:prstGeom prst="rect">
            <a:avLst/>
          </a:prstGeom>
          <a:noFill/>
        </p:spPr>
      </p:pic>
      <p:pic>
        <p:nvPicPr>
          <p:cNvPr id="11" name="Picture 2" descr="C:\Documents and Settings\All Users\Документы\Мои рисунки\Образцы рисунков\3LCCAL3VWXVCAR01R14CAJKKEKDCA9G7WIFCA9G0LL8CAHXM5S7CAJ4CQ01CAATPEOJCALZBEMYCAB90X5HCA9SGP0JCA3J21JGCA2JOKWVCASJTJ29CAKEGE54CATC0ZUACAR0HD83CAU4RQXFCA3F8E4S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430" y="0"/>
            <a:ext cx="2706624" cy="179222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97710" y="2550421"/>
            <a:ext cx="8748580" cy="224676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Дать понятие об уравнении и его корнях.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Дать понятие о линейном уравнении и его решении.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Ø"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Текстовые задачи и их решение с помощью уравнений.</a:t>
            </a: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7501" y="0"/>
            <a:ext cx="73489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2) Работа с математической моделью.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51650" y="548600"/>
            <a:ext cx="48333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х + ( х + 12) + (2х + 7)  = 379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5111" y="2276840"/>
            <a:ext cx="40831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х + х + 12 + 2х + 7 = 379</a:t>
            </a:r>
          </a:p>
        </p:txBody>
      </p:sp>
      <p:grpSp>
        <p:nvGrpSpPr>
          <p:cNvPr id="12" name="Группа 32"/>
          <p:cNvGrpSpPr/>
          <p:nvPr/>
        </p:nvGrpSpPr>
        <p:grpSpPr>
          <a:xfrm>
            <a:off x="2555720" y="2708900"/>
            <a:ext cx="2376330" cy="0"/>
            <a:chOff x="2483710" y="2924930"/>
            <a:chExt cx="2376330" cy="0"/>
          </a:xfrm>
        </p:grpSpPr>
        <p:cxnSp>
          <p:nvCxnSpPr>
            <p:cNvPr id="13" name="Прямая соединительная линия 12"/>
            <p:cNvCxnSpPr/>
            <p:nvPr/>
          </p:nvCxnSpPr>
          <p:spPr>
            <a:xfrm>
              <a:off x="2483710" y="2924930"/>
              <a:ext cx="360050" cy="0"/>
            </a:xfrm>
            <a:prstGeom prst="line">
              <a:avLst/>
            </a:prstGeom>
            <a:ln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3059790" y="2924930"/>
              <a:ext cx="360050" cy="0"/>
            </a:xfrm>
            <a:prstGeom prst="line">
              <a:avLst/>
            </a:prstGeom>
            <a:ln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4499990" y="2924930"/>
              <a:ext cx="360050" cy="0"/>
            </a:xfrm>
            <a:prstGeom prst="line">
              <a:avLst/>
            </a:prstGeom>
            <a:ln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>
            <a:off x="3851900" y="2708900"/>
            <a:ext cx="2520350" cy="27040"/>
            <a:chOff x="3707880" y="3617990"/>
            <a:chExt cx="2520350" cy="27040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3707880" y="3645030"/>
              <a:ext cx="360050" cy="0"/>
            </a:xfrm>
            <a:prstGeom prst="line">
              <a:avLst/>
            </a:prstGeom>
            <a:ln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5868180" y="3617990"/>
              <a:ext cx="360050" cy="0"/>
            </a:xfrm>
            <a:prstGeom prst="line">
              <a:avLst/>
            </a:prstGeom>
            <a:ln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5076070" y="3617990"/>
              <a:ext cx="360050" cy="0"/>
            </a:xfrm>
            <a:prstGeom prst="line">
              <a:avLst/>
            </a:prstGeom>
            <a:ln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71375" y="908650"/>
            <a:ext cx="9001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Решение уравнений </a:t>
            </a: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состоит в постепенной замене  более  простыми </a:t>
            </a:r>
            <a:r>
              <a:rPr lang="ru-RU" sz="2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 уравнениями.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67430" y="1700760"/>
            <a:ext cx="5378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Приведем к стандартному виду: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96170" y="1628750"/>
            <a:ext cx="2592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i="1" dirty="0" smtClean="0">
                <a:ln w="3175" cap="rnd" cmpd="sng">
                  <a:solidFill>
                    <a:schemeClr val="bg2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50800" dir="5400000" algn="ctr" rotWithShape="0">
                    <a:srgbClr val="C00000"/>
                  </a:outerShdw>
                </a:effectLst>
                <a:latin typeface="Times New Roman" pitchFamily="18" charset="0"/>
                <a:cs typeface="Times New Roman" pitchFamily="18" charset="0"/>
              </a:rPr>
              <a:t>b = 0 </a:t>
            </a:r>
            <a:endParaRPr lang="ru-RU" sz="3200" b="1" i="1" dirty="0" smtClean="0">
              <a:ln w="3175" cap="rnd" cmpd="sng">
                <a:solidFill>
                  <a:schemeClr val="bg2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rgbClr val="C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39690" y="2780910"/>
            <a:ext cx="2210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4х + 19 = 379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39690" y="3140960"/>
            <a:ext cx="21259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4х = 379 - 19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39690" y="3501010"/>
            <a:ext cx="14670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4х = 360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411700" y="3841910"/>
            <a:ext cx="17668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 = 360 : 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11700" y="4201960"/>
            <a:ext cx="11079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 = 90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23910" y="4221110"/>
            <a:ext cx="26047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90 шт. - шаров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1400" y="4562010"/>
            <a:ext cx="6277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х + 12 = 90 + 12 = 102 (шт.) - сосульки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3410" y="5013220"/>
            <a:ext cx="67908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2х + 7 = 2 · 90 + 7 = 187 (шт.) - снежинок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2235143" y="5445280"/>
            <a:ext cx="46737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3) Ответ на вопрос задачи: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5370" y="5805330"/>
            <a:ext cx="238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90 шт. – шаров,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2411700" y="5847360"/>
            <a:ext cx="30605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solidFill>
                  <a:srgbClr val="1F4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102 (шт.) – сосульки,</a:t>
            </a:r>
            <a:endParaRPr lang="ru-RU" sz="16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652150" y="5850300"/>
            <a:ext cx="3143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187 (шт.) - снежинок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27A9-8F10-4CCC-8C59-AE8ABA1DCC7F}" type="slidenum">
              <a:rPr lang="ru-RU" smtClean="0"/>
              <a:pPr/>
              <a:t>21</a:t>
            </a:fld>
            <a:endParaRPr lang="ru-RU" dirty="0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97281" y="44530"/>
            <a:ext cx="7549439" cy="92333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Ответить на вопросы:</a:t>
            </a:r>
            <a:endParaRPr lang="ru-RU" sz="5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400" y="1700760"/>
            <a:ext cx="9032281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 называется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уравнением?</a:t>
            </a:r>
          </a:p>
          <a:p>
            <a:pPr marL="514350" indent="-514350">
              <a:buAutoNum type="arabicPeriod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 называется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корнем уравнения?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Сколько корней</a:t>
            </a:r>
          </a:p>
          <a:p>
            <a:pPr marL="514350" indent="-51435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может иметь уравнение?</a:t>
            </a:r>
          </a:p>
          <a:p>
            <a:pPr marL="514350" indent="-514350"/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 Какие уравнения называются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равносильными?</a:t>
            </a:r>
          </a:p>
          <a:p>
            <a:pPr marL="514350" indent="-514350">
              <a:buAutoNum type="arabicPeriod" startAt="4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Сформулируйте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свойства </a:t>
            </a: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уравнений.</a:t>
            </a:r>
          </a:p>
          <a:p>
            <a:pPr marL="514350" indent="-514350">
              <a:buAutoNum type="arabicPeriod" startAt="4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Стандартный вид линейного уравнения.</a:t>
            </a:r>
          </a:p>
          <a:p>
            <a:pPr marL="514350" indent="-514350">
              <a:buAutoNum type="arabicPeriod" startAt="4"/>
            </a:pPr>
            <a:r>
              <a:rPr lang="ru-RU" sz="28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Какое уравнение называется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линейным?</a:t>
            </a:r>
          </a:p>
          <a:p>
            <a:pPr marL="514350" indent="-514350"/>
            <a:endParaRPr lang="ru-RU" sz="28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4" descr="C:\Documents and Settings\All Users\Документы\Мои рисунки\Образцы рисунков\WP6CAOETMLGCAJS66PICAFBVECJCAC3E2LVCAC3MBDYCAHKG0SRCALYZIL5CAJLOHK9CA3F9IM8CAYJZC6MCAM1SU86CA6X75BICAPMCXGWCA31NQV5CAL51XEZCAM3FFV4CA2Q1E1HCAQLHT5PCATXE11U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4FA"/>
              </a:clrFrom>
              <a:clrTo>
                <a:srgbClr val="FFF4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3851900" y="5013220"/>
            <a:ext cx="1584220" cy="158422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51400" y="476590"/>
            <a:ext cx="864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Одной из самых простых и важных  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математических моделей </a:t>
            </a:r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реальных ситуаций есть 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линейные уравнения с одной переменной.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430" y="2132820"/>
            <a:ext cx="19175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3х = 12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42880" y="2132820"/>
            <a:ext cx="26372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5у - 10 = 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07750" y="2132820"/>
            <a:ext cx="23807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2а +7 =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4280" y="3068950"/>
            <a:ext cx="863544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Решить линейное уравнение с одной </a:t>
            </a:r>
          </a:p>
          <a:p>
            <a:pPr algn="ctr"/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переменной – это значит найти те значения</a:t>
            </a: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переменной, </a:t>
            </a:r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 каждом из которых </a:t>
            </a:r>
          </a:p>
          <a:p>
            <a:pPr algn="ctr"/>
            <a:r>
              <a:rPr lang="ru-RU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уравнение обращается в </a:t>
            </a:r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верное числовое</a:t>
            </a: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равенство.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1331913" y="2060575"/>
            <a:ext cx="3527425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+ 2 = 5</a:t>
            </a: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1403350" y="3357563"/>
            <a:ext cx="1944688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3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1763713" y="765175"/>
            <a:ext cx="4608512" cy="720725"/>
          </a:xfrm>
          <a:prstGeom prst="wedgeRoundRectCallout">
            <a:avLst>
              <a:gd name="adj1" fmla="val 80315"/>
              <a:gd name="adj2" fmla="val 382597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Georgia" pitchFamily="18" charset="0"/>
              </a:rPr>
              <a:t>Уравнение.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1692275" y="4941888"/>
            <a:ext cx="4608513" cy="1366837"/>
          </a:xfrm>
          <a:prstGeom prst="wedgeRoundRectCallout">
            <a:avLst>
              <a:gd name="adj1" fmla="val 86546"/>
              <a:gd name="adj2" fmla="val -111671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Georgia" pitchFamily="18" charset="0"/>
              </a:rPr>
              <a:t>Корень уравнения.</a:t>
            </a:r>
          </a:p>
        </p:txBody>
      </p:sp>
      <p:pic>
        <p:nvPicPr>
          <p:cNvPr id="47105" name="Picture 1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358082" y="3357562"/>
            <a:ext cx="1638300" cy="1613726"/>
          </a:xfrm>
          <a:prstGeom prst="rect">
            <a:avLst/>
          </a:prstGeom>
          <a:noFill/>
        </p:spPr>
      </p:pic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2123660" y="4941210"/>
            <a:ext cx="4608513" cy="1366837"/>
          </a:xfrm>
          <a:prstGeom prst="wedgeRoundRectCallout">
            <a:avLst>
              <a:gd name="adj1" fmla="val 86546"/>
              <a:gd name="adj2" fmla="val -111671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b="1" i="1" dirty="0">
                <a:solidFill>
                  <a:srgbClr val="FF0000"/>
                </a:solidFill>
                <a:latin typeface="Georgia" pitchFamily="18" charset="0"/>
              </a:rPr>
              <a:t>Корень </a:t>
            </a:r>
            <a:r>
              <a:rPr lang="ru-RU" sz="2000" b="1" i="1" dirty="0" smtClean="0">
                <a:solidFill>
                  <a:srgbClr val="FF0000"/>
                </a:solidFill>
                <a:latin typeface="Georgia" pitchFamily="18" charset="0"/>
              </a:rPr>
              <a:t>уравнения  - </a:t>
            </a:r>
            <a:r>
              <a:rPr lang="ru-RU" sz="2000" b="1" i="1" dirty="0" smtClean="0">
                <a:solidFill>
                  <a:schemeClr val="bg1"/>
                </a:solidFill>
                <a:latin typeface="Georgia" pitchFamily="18" charset="0"/>
              </a:rPr>
              <a:t>значение переменной, при котором уравнение обращается в верное числовое равенство.</a:t>
            </a:r>
            <a:endParaRPr lang="ru-RU" sz="2000" b="1" i="1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6" grpId="0" animBg="1"/>
      <p:bldP spid="10247" grpId="0" animBg="1"/>
      <p:bldP spid="10248" grpId="0" animBg="1"/>
      <p:bldP spid="10248" grpId="1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971550" y="333375"/>
            <a:ext cx="5903913" cy="647700"/>
          </a:xfrm>
          <a:prstGeom prst="wedgeRoundRectCallout">
            <a:avLst>
              <a:gd name="adj1" fmla="val 60995"/>
              <a:gd name="adj2" fmla="val 441667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Georgia" pitchFamily="18" charset="0"/>
              </a:rPr>
              <a:t>Найдём корень уравнения: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1331913" y="1412875"/>
            <a:ext cx="4103687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+ 37 = 85</a:t>
            </a:r>
          </a:p>
        </p:txBody>
      </p:sp>
      <p:sp>
        <p:nvSpPr>
          <p:cNvPr id="11271" name="WordArt 7"/>
          <p:cNvSpPr>
            <a:spLocks noChangeArrowheads="1" noChangeShapeType="1" noTextEdit="1"/>
          </p:cNvSpPr>
          <p:nvPr/>
        </p:nvSpPr>
        <p:spPr bwMode="auto">
          <a:xfrm>
            <a:off x="1331913" y="1628775"/>
            <a:ext cx="504825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</a:t>
            </a:r>
          </a:p>
        </p:txBody>
      </p:sp>
      <p:sp>
        <p:nvSpPr>
          <p:cNvPr id="11272" name="WordArt 8"/>
          <p:cNvSpPr>
            <a:spLocks noChangeArrowheads="1" noChangeShapeType="1" noTextEdit="1"/>
          </p:cNvSpPr>
          <p:nvPr/>
        </p:nvSpPr>
        <p:spPr bwMode="auto">
          <a:xfrm>
            <a:off x="2771775" y="1412875"/>
            <a:ext cx="865188" cy="682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37</a:t>
            </a:r>
          </a:p>
        </p:txBody>
      </p:sp>
      <p:sp>
        <p:nvSpPr>
          <p:cNvPr id="11273" name="WordArt 9"/>
          <p:cNvSpPr>
            <a:spLocks noChangeArrowheads="1" noChangeShapeType="1" noTextEdit="1"/>
          </p:cNvSpPr>
          <p:nvPr/>
        </p:nvSpPr>
        <p:spPr bwMode="auto">
          <a:xfrm>
            <a:off x="4572000" y="1412875"/>
            <a:ext cx="865188" cy="682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85</a:t>
            </a:r>
          </a:p>
        </p:txBody>
      </p:sp>
      <p:sp>
        <p:nvSpPr>
          <p:cNvPr id="11274" name="WordArt 10"/>
          <p:cNvSpPr>
            <a:spLocks noChangeArrowheads="1" noChangeShapeType="1" noTextEdit="1"/>
          </p:cNvSpPr>
          <p:nvPr/>
        </p:nvSpPr>
        <p:spPr bwMode="auto">
          <a:xfrm>
            <a:off x="2124075" y="2924175"/>
            <a:ext cx="4318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  <p:sp>
        <p:nvSpPr>
          <p:cNvPr id="11276" name="WordArt 12"/>
          <p:cNvSpPr>
            <a:spLocks noChangeArrowheads="1" noChangeShapeType="1" noTextEdit="1"/>
          </p:cNvSpPr>
          <p:nvPr/>
        </p:nvSpPr>
        <p:spPr bwMode="auto">
          <a:xfrm>
            <a:off x="3995738" y="2997200"/>
            <a:ext cx="431800" cy="73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_</a:t>
            </a:r>
          </a:p>
        </p:txBody>
      </p:sp>
      <p:sp>
        <p:nvSpPr>
          <p:cNvPr id="11277" name="WordArt 13"/>
          <p:cNvSpPr>
            <a:spLocks noChangeArrowheads="1" noChangeShapeType="1" noTextEdit="1"/>
          </p:cNvSpPr>
          <p:nvPr/>
        </p:nvSpPr>
        <p:spPr bwMode="auto">
          <a:xfrm>
            <a:off x="1403350" y="4005263"/>
            <a:ext cx="2376488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48</a:t>
            </a: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1692275" y="4941888"/>
            <a:ext cx="4608513" cy="1366837"/>
          </a:xfrm>
          <a:prstGeom prst="wedgeRoundRectCallout">
            <a:avLst>
              <a:gd name="adj1" fmla="val 86546"/>
              <a:gd name="adj2" fmla="val -111671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3600" b="1" i="1" dirty="0">
                <a:solidFill>
                  <a:srgbClr val="FF0000"/>
                </a:solidFill>
                <a:latin typeface="Georgia" pitchFamily="18" charset="0"/>
              </a:rPr>
              <a:t>Мы решили уравнение!</a:t>
            </a:r>
          </a:p>
        </p:txBody>
      </p:sp>
      <p:pic>
        <p:nvPicPr>
          <p:cNvPr id="46081" name="Picture 1" descr="D:\презентации в документе\Картинки-клипы\school10-01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734300" y="3429000"/>
            <a:ext cx="1409700" cy="1388555"/>
          </a:xfrm>
          <a:prstGeom prst="rect">
            <a:avLst/>
          </a:prstGeom>
          <a:noFill/>
        </p:spPr>
      </p:pic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16" name="AutoShape 8"/>
          <p:cNvSpPr>
            <a:spLocks noChangeArrowheads="1"/>
          </p:cNvSpPr>
          <p:nvPr/>
        </p:nvSpPr>
        <p:spPr bwMode="auto">
          <a:xfrm>
            <a:off x="2123660" y="4941210"/>
            <a:ext cx="4680650" cy="1656230"/>
          </a:xfrm>
          <a:prstGeom prst="wedgeRoundRectCallout">
            <a:avLst>
              <a:gd name="adj1" fmla="val 86546"/>
              <a:gd name="adj2" fmla="val -111671"/>
              <a:gd name="adj3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  <a:latin typeface="Georgia" pitchFamily="18" charset="0"/>
              </a:rPr>
              <a:t>Решили уравнение </a:t>
            </a:r>
            <a:r>
              <a:rPr lang="ru-RU" sz="2000" b="1" i="1" dirty="0" smtClean="0">
                <a:solidFill>
                  <a:schemeClr val="bg1"/>
                </a:solidFill>
                <a:latin typeface="Georgia" pitchFamily="18" charset="0"/>
              </a:rPr>
              <a:t>– нашли те  значения переменной, при котором уравнение обращается в верное числовое равенство.</a:t>
            </a:r>
            <a:endParaRPr lang="ru-RU" sz="2000" b="1" i="1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22222E-6 L -0.00399 0.1865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96296E-6 L -0.18889 0.1916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96296E-6 L 0.22048 0.1916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  <p:bldP spid="11271" grpId="0" animBg="1"/>
      <p:bldP spid="11271" grpId="1" animBg="1"/>
      <p:bldP spid="11272" grpId="0" animBg="1"/>
      <p:bldP spid="11272" grpId="1" animBg="1"/>
      <p:bldP spid="11273" grpId="0" animBg="1"/>
      <p:bldP spid="11273" grpId="1" animBg="1"/>
      <p:bldP spid="11274" grpId="0" animBg="1"/>
      <p:bldP spid="11276" grpId="0" animBg="1"/>
      <p:bldP spid="11277" grpId="0" animBg="1"/>
      <p:bldP spid="11278" grpId="0" animBg="1"/>
      <p:bldP spid="11278" grpId="1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827480" y="0"/>
            <a:ext cx="7416800" cy="2060575"/>
          </a:xfrm>
          <a:prstGeom prst="cloudCallout">
            <a:avLst>
              <a:gd name="adj1" fmla="val -28300"/>
              <a:gd name="adj2" fmla="val 51921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Georgia" pitchFamily="18" charset="0"/>
              </a:rPr>
              <a:t>Не решая уравнений, проверь, какое из чисел является корнем уравнения.</a:t>
            </a:r>
          </a:p>
          <a:p>
            <a:endParaRPr lang="ru-RU" sz="2400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3798" name="WordArt 6"/>
          <p:cNvSpPr>
            <a:spLocks noChangeArrowheads="1" noChangeShapeType="1" noTextEdit="1"/>
          </p:cNvSpPr>
          <p:nvPr/>
        </p:nvSpPr>
        <p:spPr bwMode="auto">
          <a:xfrm>
            <a:off x="2339975" y="2565400"/>
            <a:ext cx="10795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42;</a:t>
            </a:r>
            <a:endParaRPr lang="ru-RU" sz="3200" b="1" i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00008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3800" name="WordArt 8"/>
          <p:cNvSpPr>
            <a:spLocks noChangeArrowheads="1" noChangeShapeType="1" noTextEdit="1"/>
          </p:cNvSpPr>
          <p:nvPr/>
        </p:nvSpPr>
        <p:spPr bwMode="auto">
          <a:xfrm>
            <a:off x="6084888" y="2565400"/>
            <a:ext cx="647700" cy="611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0;</a:t>
            </a:r>
          </a:p>
        </p:txBody>
      </p:sp>
      <p:sp>
        <p:nvSpPr>
          <p:cNvPr id="33801" name="WordArt 9"/>
          <p:cNvSpPr>
            <a:spLocks noChangeArrowheads="1" noChangeShapeType="1" noTextEdit="1"/>
          </p:cNvSpPr>
          <p:nvPr/>
        </p:nvSpPr>
        <p:spPr bwMode="auto">
          <a:xfrm>
            <a:off x="4140200" y="2565400"/>
            <a:ext cx="10795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14;</a:t>
            </a:r>
          </a:p>
        </p:txBody>
      </p:sp>
      <p:sp>
        <p:nvSpPr>
          <p:cNvPr id="33803" name="WordArt 11"/>
          <p:cNvSpPr>
            <a:spLocks noChangeArrowheads="1" noChangeShapeType="1" noTextEdit="1"/>
          </p:cNvSpPr>
          <p:nvPr/>
        </p:nvSpPr>
        <p:spPr bwMode="auto">
          <a:xfrm>
            <a:off x="7596188" y="2565400"/>
            <a:ext cx="792162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151863" y="3573020"/>
            <a:ext cx="6840275" cy="15117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6600" b="1" i="1" dirty="0">
                <a:solidFill>
                  <a:schemeClr val="tx1"/>
                </a:solidFill>
                <a:latin typeface="Times New Roman" pitchFamily="18" charset="0"/>
              </a:rPr>
              <a:t>87 + (32 – х) = 105</a:t>
            </a:r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  <p:bldP spid="33798" grpId="0" animBg="1"/>
      <p:bldP spid="33800" grpId="0" animBg="1"/>
      <p:bldP spid="33801" grpId="0" animBg="1"/>
      <p:bldP spid="33803" grpId="0" animBg="1"/>
      <p:bldP spid="3380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WordArt 5"/>
          <p:cNvSpPr>
            <a:spLocks noChangeArrowheads="1" noChangeShapeType="1" noTextEdit="1"/>
          </p:cNvSpPr>
          <p:nvPr/>
        </p:nvSpPr>
        <p:spPr bwMode="auto">
          <a:xfrm>
            <a:off x="1258888" y="333375"/>
            <a:ext cx="10795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42;</a:t>
            </a:r>
          </a:p>
        </p:txBody>
      </p:sp>
      <p:sp>
        <p:nvSpPr>
          <p:cNvPr id="34822" name="WordArt 6"/>
          <p:cNvSpPr>
            <a:spLocks noChangeArrowheads="1" noChangeShapeType="1" noTextEdit="1"/>
          </p:cNvSpPr>
          <p:nvPr/>
        </p:nvSpPr>
        <p:spPr bwMode="auto">
          <a:xfrm>
            <a:off x="5072066" y="357166"/>
            <a:ext cx="647700" cy="611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0;</a:t>
            </a:r>
          </a:p>
        </p:txBody>
      </p:sp>
      <p:sp>
        <p:nvSpPr>
          <p:cNvPr id="34823" name="WordArt 7"/>
          <p:cNvSpPr>
            <a:spLocks noChangeArrowheads="1" noChangeShapeType="1" noTextEdit="1"/>
          </p:cNvSpPr>
          <p:nvPr/>
        </p:nvSpPr>
        <p:spPr bwMode="auto">
          <a:xfrm>
            <a:off x="3059113" y="333375"/>
            <a:ext cx="10795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14;</a:t>
            </a:r>
          </a:p>
        </p:txBody>
      </p:sp>
      <p:sp>
        <p:nvSpPr>
          <p:cNvPr id="34824" name="WordArt 8"/>
          <p:cNvSpPr>
            <a:spLocks noChangeArrowheads="1" noChangeShapeType="1" noTextEdit="1"/>
          </p:cNvSpPr>
          <p:nvPr/>
        </p:nvSpPr>
        <p:spPr bwMode="auto">
          <a:xfrm>
            <a:off x="6515100" y="333375"/>
            <a:ext cx="792163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900113" y="3284538"/>
            <a:ext cx="6481762" cy="10080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 i="1" dirty="0">
                <a:latin typeface="Times New Roman" pitchFamily="18" charset="0"/>
              </a:rPr>
              <a:t>87 + (32 – 14) = 105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900113" y="2133600"/>
            <a:ext cx="6481762" cy="100806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 i="1" dirty="0">
                <a:latin typeface="Times New Roman" pitchFamily="18" charset="0"/>
              </a:rPr>
              <a:t>87 + (32 – 42) = 77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900113" y="981075"/>
            <a:ext cx="6481762" cy="10080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 i="1" dirty="0">
                <a:latin typeface="Times New Roman" pitchFamily="18" charset="0"/>
              </a:rPr>
              <a:t>87 + (32 – х) = 105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900113" y="4437063"/>
            <a:ext cx="6481762" cy="10080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 i="1" dirty="0">
                <a:latin typeface="Times New Roman" pitchFamily="18" charset="0"/>
              </a:rPr>
              <a:t>87 + (32 – 0) = 119</a:t>
            </a:r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900113" y="5589588"/>
            <a:ext cx="6481762" cy="100806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 b="1" i="1" dirty="0">
                <a:latin typeface="Times New Roman" pitchFamily="18" charset="0"/>
              </a:rPr>
              <a:t>87 + (32 – 12) = 107</a:t>
            </a:r>
          </a:p>
        </p:txBody>
      </p:sp>
      <p:sp>
        <p:nvSpPr>
          <p:cNvPr id="34830" name="WordArt 14"/>
          <p:cNvSpPr>
            <a:spLocks noChangeArrowheads="1" noChangeShapeType="1" noTextEdit="1"/>
          </p:cNvSpPr>
          <p:nvPr/>
        </p:nvSpPr>
        <p:spPr bwMode="auto">
          <a:xfrm>
            <a:off x="2916238" y="5157788"/>
            <a:ext cx="2305050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i="1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14</a:t>
            </a:r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1000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/>
                                        <p:tgtEl>
                                          <p:spTgt spid="34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1000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" presetClass="exit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1000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1000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1000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animBg="1"/>
      <p:bldP spid="34821" grpId="1" animBg="1"/>
      <p:bldP spid="34821" grpId="2" animBg="1"/>
      <p:bldP spid="34822" grpId="0" animBg="1"/>
      <p:bldP spid="34822" grpId="1" animBg="1"/>
      <p:bldP spid="34822" grpId="2" animBg="1"/>
      <p:bldP spid="34823" grpId="0" animBg="1"/>
      <p:bldP spid="34823" grpId="1" animBg="1"/>
      <p:bldP spid="34823" grpId="2" animBg="1"/>
      <p:bldP spid="34824" grpId="0" animBg="1"/>
      <p:bldP spid="34824" grpId="1" animBg="1"/>
      <p:bldP spid="34824" grpId="2" animBg="1"/>
      <p:bldP spid="34825" grpId="0" animBg="1"/>
      <p:bldP spid="34826" grpId="0" animBg="1"/>
      <p:bldP spid="34826" grpId="1" animBg="1"/>
      <p:bldP spid="34827" grpId="0" animBg="1"/>
      <p:bldP spid="34828" grpId="0" animBg="1"/>
      <p:bldP spid="34828" grpId="1" animBg="1"/>
      <p:bldP spid="34829" grpId="0" animBg="1"/>
      <p:bldP spid="34829" grpId="1" animBg="1"/>
      <p:bldP spid="348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1296194" y="188913"/>
            <a:ext cx="6551612" cy="908050"/>
          </a:xfrm>
          <a:prstGeom prst="cloudCallout">
            <a:avLst>
              <a:gd name="adj1" fmla="val -40638"/>
              <a:gd name="adj2" fmla="val 26250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400" b="1" i="1" dirty="0">
                <a:latin typeface="Georgia" pitchFamily="18" charset="0"/>
              </a:rPr>
              <a:t>Решим уравнение:</a:t>
            </a:r>
          </a:p>
          <a:p>
            <a:endParaRPr lang="ru-RU" sz="2400" b="1" i="1" dirty="0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619590" y="1556818"/>
            <a:ext cx="6481762" cy="10080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ru-RU" sz="4800" b="1" i="1" dirty="0">
                <a:latin typeface="Times New Roman" pitchFamily="18" charset="0"/>
              </a:rPr>
              <a:t>(35 + у) – 15 = 31</a:t>
            </a:r>
          </a:p>
        </p:txBody>
      </p:sp>
      <p:sp>
        <p:nvSpPr>
          <p:cNvPr id="35866" name="WordArt 26"/>
          <p:cNvSpPr>
            <a:spLocks noChangeArrowheads="1" noChangeShapeType="1" noTextEdit="1"/>
          </p:cNvSpPr>
          <p:nvPr/>
        </p:nvSpPr>
        <p:spPr bwMode="auto">
          <a:xfrm>
            <a:off x="2699740" y="5013220"/>
            <a:ext cx="2016125" cy="6492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1905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y = 11</a:t>
            </a:r>
            <a:endParaRPr lang="ru-RU" sz="3600" b="1" i="1" kern="10" dirty="0">
              <a:ln w="19050">
                <a:solidFill>
                  <a:srgbClr val="FFCC99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25" name="Номер слайда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26" name="Нижний колонтитул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907630" y="2708900"/>
            <a:ext cx="16033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400" b="1" i="1" dirty="0" smtClean="0">
                <a:solidFill>
                  <a:prstClr val="black"/>
                </a:solidFill>
                <a:latin typeface="Times New Roman" pitchFamily="18" charset="0"/>
              </a:rPr>
              <a:t>35 + у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635870" y="2708900"/>
            <a:ext cx="476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000" b="1" i="1" kern="1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=</a:t>
            </a:r>
            <a:endParaRPr lang="ru-RU" sz="4000" b="1" i="1" kern="1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211950" y="2708900"/>
            <a:ext cx="7489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400" b="1" i="1" dirty="0" smtClean="0">
                <a:solidFill>
                  <a:prstClr val="black"/>
                </a:solidFill>
                <a:latin typeface="Times New Roman" pitchFamily="18" charset="0"/>
              </a:rPr>
              <a:t>31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004060" y="2780910"/>
            <a:ext cx="476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000" b="1" i="1" kern="1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+</a:t>
            </a:r>
            <a:endParaRPr lang="ru-RU" sz="4000" b="1" i="1" kern="1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508130" y="2708900"/>
            <a:ext cx="7489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400" b="1" i="1" dirty="0" smtClean="0">
                <a:solidFill>
                  <a:prstClr val="black"/>
                </a:solidFill>
                <a:latin typeface="Times New Roman" pitchFamily="18" charset="0"/>
              </a:rPr>
              <a:t>15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051650" y="3501010"/>
            <a:ext cx="16033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400" b="1" i="1" dirty="0" smtClean="0">
                <a:solidFill>
                  <a:prstClr val="black"/>
                </a:solidFill>
                <a:latin typeface="Times New Roman" pitchFamily="18" charset="0"/>
              </a:rPr>
              <a:t>35 + у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779890" y="3501010"/>
            <a:ext cx="4764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000" b="1" i="1" kern="10" dirty="0" smtClean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=</a:t>
            </a:r>
            <a:endParaRPr lang="ru-RU" sz="4000" b="1" i="1" kern="1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4499990" y="3523679"/>
            <a:ext cx="7489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400" b="1" i="1" dirty="0" smtClean="0">
                <a:solidFill>
                  <a:prstClr val="black"/>
                </a:solidFill>
                <a:latin typeface="Times New Roman" pitchFamily="18" charset="0"/>
              </a:rPr>
              <a:t>46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339690" y="4221110"/>
            <a:ext cx="24961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4400" b="1" i="1" dirty="0" smtClean="0">
                <a:solidFill>
                  <a:prstClr val="black"/>
                </a:solidFill>
                <a:latin typeface="Times New Roman" pitchFamily="18" charset="0"/>
              </a:rPr>
              <a:t>y = 46 -35</a:t>
            </a:r>
            <a:endParaRPr lang="ru-RU" sz="4400" b="1" i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67930" y="83664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b="1" i="1" dirty="0" smtClean="0"/>
          </a:p>
        </p:txBody>
      </p:sp>
      <p:sp>
        <p:nvSpPr>
          <p:cNvPr id="37" name="AutoShape 5"/>
          <p:cNvSpPr>
            <a:spLocks noChangeArrowheads="1"/>
          </p:cNvSpPr>
          <p:nvPr/>
        </p:nvSpPr>
        <p:spPr bwMode="auto">
          <a:xfrm>
            <a:off x="683460" y="-243510"/>
            <a:ext cx="7201000" cy="1988800"/>
          </a:xfrm>
          <a:prstGeom prst="cloudCallout">
            <a:avLst>
              <a:gd name="adj1" fmla="val -40638"/>
              <a:gd name="adj2" fmla="val 26250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sz="2400" b="1" i="1" dirty="0" smtClean="0">
                <a:solidFill>
                  <a:schemeClr val="accent2"/>
                </a:solidFill>
                <a:latin typeface="Georgia" pitchFamily="18" charset="0"/>
              </a:rPr>
              <a:t>Решить уравнение </a:t>
            </a:r>
            <a:r>
              <a:rPr lang="ru-RU" sz="2400" b="1" i="1" dirty="0" smtClean="0">
                <a:latin typeface="Georgia" pitchFamily="18" charset="0"/>
              </a:rPr>
              <a:t>– это значит найти все его корни или доказать, что их нет </a:t>
            </a:r>
            <a:endParaRPr lang="ru-RU" sz="2400" b="1" i="1" dirty="0">
              <a:latin typeface="Georgia" pitchFamily="18" charset="0"/>
            </a:endParaRPr>
          </a:p>
          <a:p>
            <a:endParaRPr lang="ru-RU" sz="2400" b="1" i="1" dirty="0">
              <a:solidFill>
                <a:schemeClr val="accent2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35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nimBg="1"/>
      <p:bldP spid="35846" grpId="0" animBg="1"/>
      <p:bldP spid="35866" grpId="0" animBg="1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19.04.2012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www.konspekturoka.ru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F1DF7-BE69-44FF-B272-DDF4C76768C6}" type="slidenum">
              <a:rPr lang="ru-RU" smtClean="0"/>
              <a:pPr/>
              <a:t>9</a:t>
            </a:fld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1979640" y="3212970"/>
            <a:ext cx="4752660" cy="955280"/>
            <a:chOff x="3419840" y="5013220"/>
            <a:chExt cx="4752660" cy="955280"/>
          </a:xfrm>
        </p:grpSpPr>
        <p:cxnSp>
          <p:nvCxnSpPr>
            <p:cNvPr id="9" name="Прямая со стрелкой 8"/>
            <p:cNvCxnSpPr/>
            <p:nvPr/>
          </p:nvCxnSpPr>
          <p:spPr>
            <a:xfrm flipV="1">
              <a:off x="7236370" y="5013220"/>
              <a:ext cx="936130" cy="36005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563860" y="5445280"/>
              <a:ext cx="41256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Равносильные уравнения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H="1" flipV="1">
              <a:off x="3419840" y="5013220"/>
              <a:ext cx="936130" cy="36005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611450" y="2564880"/>
          <a:ext cx="7835675" cy="762390"/>
        </p:xfrm>
        <a:graphic>
          <a:graphicData uri="http://schemas.openxmlformats.org/presentationml/2006/ole">
            <p:oleObj spid="_x0000_s1026" name="Формула" r:id="rId3" imgW="2349360" imgH="22860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851900" y="1052670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b="1" i="1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47556" y="4005080"/>
            <a:ext cx="76488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Каждое уравнение имеет </a:t>
            </a:r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одни и</a:t>
            </a:r>
          </a:p>
          <a:p>
            <a:pPr algn="ctr"/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те же корни</a:t>
            </a:r>
          </a:p>
          <a:p>
            <a:pPr algn="ctr"/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х</a:t>
            </a:r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 Unicode MS"/>
                <a:cs typeface="Times New Roman" pitchFamily="18" charset="0"/>
              </a:rPr>
              <a:t>₁ = 2      х₂ = 3 </a:t>
            </a:r>
            <a:endParaRPr lang="ru-RU" sz="4000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3245" y="476590"/>
            <a:ext cx="823751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Уравнения, которые имеют </a:t>
            </a:r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одни и</a:t>
            </a:r>
          </a:p>
          <a:p>
            <a:pPr algn="ctr"/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те же корни</a:t>
            </a:r>
            <a:r>
              <a:rPr lang="ru-RU" sz="40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называют </a:t>
            </a:r>
          </a:p>
          <a:p>
            <a:pPr algn="ctr"/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равносильными.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b="1" i="1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9917</TotalTime>
  <Words>1456</Words>
  <Application>Microsoft Office PowerPoint</Application>
  <PresentationFormat>Экран (4:3)</PresentationFormat>
  <Paragraphs>299</Paragraphs>
  <Slides>21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класс алгебра</dc:title>
  <dc:creator>Кравченко</dc:creator>
  <cp:lastModifiedBy>Кравченко</cp:lastModifiedBy>
  <cp:revision>1123</cp:revision>
  <dcterms:created xsi:type="dcterms:W3CDTF">2011-06-18T13:01:16Z</dcterms:created>
  <dcterms:modified xsi:type="dcterms:W3CDTF">2012-04-19T14:31:09Z</dcterms:modified>
</cp:coreProperties>
</file>