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9">
  <p:sldMasterIdLst>
    <p:sldMasterId id="2147483782" r:id="rId1"/>
  </p:sldMasterIdLst>
  <p:notesMasterIdLst>
    <p:notesMasterId r:id="rId12"/>
  </p:notesMasterIdLst>
  <p:sldIdLst>
    <p:sldId id="437" r:id="rId2"/>
    <p:sldId id="632" r:id="rId3"/>
    <p:sldId id="270" r:id="rId4"/>
    <p:sldId id="644" r:id="rId5"/>
    <p:sldId id="634" r:id="rId6"/>
    <p:sldId id="645" r:id="rId7"/>
    <p:sldId id="257" r:id="rId8"/>
    <p:sldId id="646" r:id="rId9"/>
    <p:sldId id="643" r:id="rId10"/>
    <p:sldId id="493" r:id="rId11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01E52AE-152F-40A5-BAD4-CD6D8F842A88}">
          <p14:sldIdLst>
            <p14:sldId id="437"/>
            <p14:sldId id="632"/>
            <p14:sldId id="270"/>
            <p14:sldId id="644"/>
            <p14:sldId id="634"/>
            <p14:sldId id="645"/>
            <p14:sldId id="257"/>
            <p14:sldId id="646"/>
            <p14:sldId id="643"/>
            <p14:sldId id="493"/>
          </p14:sldIdLst>
        </p14:section>
        <p14:section name="Раздел без заголовка" id="{D5060B57-0F45-4CF4-989F-6B2CA5F1373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A"/>
    <a:srgbClr val="002496"/>
    <a:srgbClr val="FFCCCC"/>
    <a:srgbClr val="FDFEC2"/>
    <a:srgbClr val="F8AF56"/>
    <a:srgbClr val="0066FF"/>
    <a:srgbClr val="357B3A"/>
    <a:srgbClr val="CCFF99"/>
    <a:srgbClr val="99FFCC"/>
    <a:srgbClr val="FFF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07" autoAdjust="0"/>
    <p:restoredTop sz="94291" autoAdjust="0"/>
  </p:normalViewPr>
  <p:slideViewPr>
    <p:cSldViewPr>
      <p:cViewPr varScale="1">
        <p:scale>
          <a:sx n="72" d="100"/>
          <a:sy n="72" d="100"/>
        </p:scale>
        <p:origin x="135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>
              <a:defRPr sz="1200"/>
            </a:lvl1pPr>
          </a:lstStyle>
          <a:p>
            <a:fld id="{EC79FD27-22EB-4B7B-B91C-68FDEB8ABB95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2" tIns="45496" rIns="90992" bIns="4549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0992" tIns="45496" rIns="90992" bIns="4549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8055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8055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>
              <a:defRPr sz="1200"/>
            </a:lvl1pPr>
          </a:lstStyle>
          <a:p>
            <a:fld id="{906152DA-D656-4FA2-97F4-E949BDD9EA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886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152DA-D656-4FA2-97F4-E949BDD9EAA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984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152DA-D656-4FA2-97F4-E949BDD9EAA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927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723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319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9119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509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3182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523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017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195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219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929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876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624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588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231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482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141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601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  <p:sldLayoutId id="2147483797" r:id="rId15"/>
    <p:sldLayoutId id="2147483798" r:id="rId16"/>
    <p:sldLayoutId id="214748379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https://edu.gov.ru/" TargetMode="External"/><Relationship Id="rId7" Type="http://schemas.openxmlformats.org/officeDocument/2006/relationships/image" Target="../media/image16.png"/><Relationship Id="rId2" Type="http://schemas.openxmlformats.org/officeDocument/2006/relationships/hyperlink" Target="http://fipi.ru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hyperlink" Target="http://www.iro23.ru/" TargetMode="External"/><Relationship Id="rId10" Type="http://schemas.openxmlformats.org/officeDocument/2006/relationships/image" Target="../media/image19.png"/><Relationship Id="rId4" Type="http://schemas.openxmlformats.org/officeDocument/2006/relationships/hyperlink" Target="http://www.gas.kubannet.ru/" TargetMode="External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6547" name="Object 3"/>
          <p:cNvGraphicFramePr>
            <a:graphicFrameLocks noChangeAspect="1"/>
          </p:cNvGraphicFramePr>
          <p:nvPr/>
        </p:nvGraphicFramePr>
        <p:xfrm>
          <a:off x="0" y="0"/>
          <a:ext cx="2405978" cy="14287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4284360" imgH="2543040" progId="">
                  <p:embed/>
                </p:oleObj>
              </mc:Choice>
              <mc:Fallback>
                <p:oleObj name="CorelDRAW" r:id="rId3" imgW="4284360" imgH="25430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405978" cy="14287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1907704" y="116529"/>
            <a:ext cx="6120680" cy="13407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4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УПРАВЛЕНИЕ ОБРАЗОВАНИЯ АДМИНИСТРАЦИИ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4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МУНИЦИПАЛЬНОГО ОБРАЗОВАНИЯ АБИНСКИЙ РАЙОН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AEFC225-C96F-8EA3-2CE0-A7012E10EB7B}"/>
              </a:ext>
            </a:extLst>
          </p:cNvPr>
          <p:cNvSpPr/>
          <p:nvPr/>
        </p:nvSpPr>
        <p:spPr>
          <a:xfrm>
            <a:off x="539552" y="1844824"/>
            <a:ext cx="7488832" cy="288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solidFill>
                  <a:srgbClr val="002496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ГОСУДАРСТВЕННАЯ ИТОГОВАЯ АТТЕСТАЦИЯ ПО ОБРАЗОВАТЕЛЬНЫМ ПРОГРАММАМ ОСНОВНОГО ОБЩЕГО ОБРАЗОВАНИЯ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ln w="0"/>
                <a:solidFill>
                  <a:srgbClr val="00249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2024 ГОДА</a:t>
            </a:r>
            <a:endParaRPr lang="ru-RU" sz="2400" b="1" dirty="0">
              <a:ln w="0"/>
              <a:solidFill>
                <a:srgbClr val="00249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91D2830-45C5-9395-1B2B-71C20A1AF0B4}"/>
              </a:ext>
            </a:extLst>
          </p:cNvPr>
          <p:cNvSpPr/>
          <p:nvPr/>
        </p:nvSpPr>
        <p:spPr>
          <a:xfrm>
            <a:off x="1331640" y="4725144"/>
            <a:ext cx="5328592" cy="914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0024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КАТЕГОРИЯ – ПЕДАГОГИЧЕСКИЕ РАБОТНИКИ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0AF5C1-46EC-BE47-9157-6F397BA6B554}"/>
              </a:ext>
            </a:extLst>
          </p:cNvPr>
          <p:cNvSpPr txBox="1"/>
          <p:nvPr/>
        </p:nvSpPr>
        <p:spPr>
          <a:xfrm>
            <a:off x="3340147" y="6237312"/>
            <a:ext cx="1311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0024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Ноябрь 2023</a:t>
            </a:r>
          </a:p>
        </p:txBody>
      </p:sp>
    </p:spTree>
    <p:extLst>
      <p:ext uri="{BB962C8B-B14F-4D97-AF65-F5344CB8AC3E}">
        <p14:creationId xmlns:p14="http://schemas.microsoft.com/office/powerpoint/2010/main" val="973809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6547" name="Object 3"/>
          <p:cNvGraphicFramePr>
            <a:graphicFrameLocks noChangeAspect="1"/>
          </p:cNvGraphicFramePr>
          <p:nvPr/>
        </p:nvGraphicFramePr>
        <p:xfrm>
          <a:off x="0" y="0"/>
          <a:ext cx="2405978" cy="14287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4284360" imgH="2543040" progId="">
                  <p:embed/>
                </p:oleObj>
              </mc:Choice>
              <mc:Fallback>
                <p:oleObj name="CorelDRAW" r:id="rId3" imgW="4284360" imgH="25430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405978" cy="14287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33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2405978" y="116529"/>
            <a:ext cx="4896544" cy="13407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357B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4AA183-40AB-7C72-C3B9-6C491B46FB3E}"/>
              </a:ext>
            </a:extLst>
          </p:cNvPr>
          <p:cNvSpPr txBox="1"/>
          <p:nvPr/>
        </p:nvSpPr>
        <p:spPr>
          <a:xfrm>
            <a:off x="1188362" y="2060848"/>
            <a:ext cx="6551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00339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1FCBE9-4E26-612B-3B55-A94889D241E6}"/>
              </a:ext>
            </a:extLst>
          </p:cNvPr>
          <p:cNvSpPr txBox="1"/>
          <p:nvPr/>
        </p:nvSpPr>
        <p:spPr>
          <a:xfrm>
            <a:off x="611560" y="4538170"/>
            <a:ext cx="7416823" cy="169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Краснодарский край,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Абинский район, г. Абинск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тел.8(86150)5-14-97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эл.почта</a:t>
            </a:r>
            <a:r>
              <a:rPr kumimoji="0" lang="ru-RU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abinskroo@mail.ru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сайт: http://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uoabinsk.ru</a:t>
            </a:r>
            <a:endParaRPr kumimoji="0" lang="ru-RU" altLang="en-US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396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332656"/>
            <a:ext cx="6347713" cy="86409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339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Нормативно-правовая база</a:t>
            </a: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786C4413-9411-05F2-60F7-7AF3584E4A82}"/>
              </a:ext>
            </a:extLst>
          </p:cNvPr>
          <p:cNvSpPr txBox="1"/>
          <p:nvPr/>
        </p:nvSpPr>
        <p:spPr>
          <a:xfrm>
            <a:off x="121094" y="3869162"/>
            <a:ext cx="5315002" cy="1888979"/>
          </a:xfrm>
          <a:prstGeom prst="rect">
            <a:avLst/>
          </a:prstGeom>
          <a:solidFill>
            <a:srgbClr val="BADEF9">
              <a:alpha val="19999"/>
            </a:srgbClr>
          </a:solidFill>
        </p:spPr>
        <p:txBody>
          <a:bodyPr vert="horz" wrap="square" lIns="0" tIns="163830" rIns="0" bIns="0" rtlCol="0">
            <a:spAutoFit/>
          </a:bodyPr>
          <a:lstStyle/>
          <a:p>
            <a:pPr marL="464184" marR="459740" indent="252729" algn="just">
              <a:lnSpc>
                <a:spcPct val="100000"/>
              </a:lnSpc>
              <a:spcBef>
                <a:spcPts val="1290"/>
              </a:spcBef>
            </a:pP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Приказ Министерства </a:t>
            </a:r>
            <a:r>
              <a:rPr sz="1600" b="1" spc="-5" dirty="0" err="1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просвещения</a:t>
            </a:r>
            <a:r>
              <a:rPr lang="ru-RU"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Российской </a:t>
            </a:r>
            <a:r>
              <a:rPr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Федерации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</a:t>
            </a:r>
            <a:r>
              <a:rPr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Федеральной</a:t>
            </a:r>
            <a:r>
              <a:rPr sz="1600" b="1" spc="-2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службы</a:t>
            </a:r>
            <a:r>
              <a:rPr sz="1600" b="1" spc="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надзору</a:t>
            </a:r>
            <a:r>
              <a:rPr sz="1600" b="1" spc="-2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sz="1600" b="1" spc="-10" dirty="0" err="1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сфере</a:t>
            </a:r>
            <a:r>
              <a:rPr lang="ru-RU"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5" dirty="0" err="1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образования</a:t>
            </a:r>
            <a:r>
              <a:rPr sz="1600" b="1" spc="-4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sz="1600" b="1" spc="-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науки</a:t>
            </a:r>
            <a:r>
              <a:rPr sz="1600" b="1" spc="-2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</a:t>
            </a:r>
            <a:r>
              <a:rPr sz="1600" b="1" spc="-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апреля</a:t>
            </a:r>
            <a:r>
              <a:rPr sz="1600" b="1" spc="-2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2023</a:t>
            </a:r>
            <a:r>
              <a:rPr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8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г.</a:t>
            </a:r>
            <a:r>
              <a:rPr sz="1600" b="1" spc="6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</a:t>
            </a:r>
            <a:r>
              <a:rPr lang="ru-RU"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</a:t>
            </a:r>
            <a:r>
              <a:rPr lang="ru-RU"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/552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«Об</a:t>
            </a:r>
            <a:r>
              <a:rPr sz="1600" b="1" spc="3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утверждении</a:t>
            </a:r>
            <a:r>
              <a:rPr sz="1600" b="1" spc="3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Порядка</a:t>
            </a:r>
            <a:r>
              <a:rPr sz="1600" b="1" spc="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проведения</a:t>
            </a:r>
            <a:r>
              <a:rPr sz="1600" b="1" spc="3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государственной </a:t>
            </a:r>
            <a:r>
              <a:rPr sz="1600" b="1" spc="-38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итоговой</a:t>
            </a: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аттестации</a:t>
            </a:r>
            <a:r>
              <a:rPr sz="1600" b="1" spc="4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</a:t>
            </a:r>
            <a:r>
              <a:rPr sz="1600" b="1" spc="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0" dirty="0" err="1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образовательным</a:t>
            </a:r>
            <a:r>
              <a:rPr sz="1600" b="1" spc="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5" dirty="0" err="1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программам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основного</a:t>
            </a:r>
            <a:r>
              <a:rPr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общего</a:t>
            </a:r>
            <a:r>
              <a:rPr sz="1600" b="1" spc="-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образования»</a:t>
            </a:r>
            <a:endParaRPr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object 8">
            <a:extLst>
              <a:ext uri="{FF2B5EF4-FFF2-40B4-BE49-F238E27FC236}">
                <a16:creationId xmlns:a16="http://schemas.microsoft.com/office/drawing/2014/main" id="{88276369-41B8-7870-AE35-22CE8C1CAD9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519" y="867080"/>
            <a:ext cx="2664449" cy="2703156"/>
          </a:xfrm>
          <a:prstGeom prst="rect">
            <a:avLst/>
          </a:prstGeom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64E24FAB-6658-6FC4-A64F-F13BB0126F33}"/>
              </a:ext>
            </a:extLst>
          </p:cNvPr>
          <p:cNvSpPr txBox="1"/>
          <p:nvPr/>
        </p:nvSpPr>
        <p:spPr>
          <a:xfrm>
            <a:off x="2915969" y="867080"/>
            <a:ext cx="4882955" cy="904094"/>
          </a:xfrm>
          <a:prstGeom prst="rect">
            <a:avLst/>
          </a:prstGeom>
          <a:solidFill>
            <a:srgbClr val="BADEF9">
              <a:alpha val="19999"/>
            </a:srgbClr>
          </a:solidFill>
        </p:spPr>
        <p:txBody>
          <a:bodyPr vert="horz" wrap="square" lIns="0" tIns="163830" rIns="0" bIns="0" rtlCol="0">
            <a:spAutoFit/>
          </a:bodyPr>
          <a:lstStyle/>
          <a:p>
            <a:pPr marL="464184" marR="459740" indent="252729" algn="ctr">
              <a:lnSpc>
                <a:spcPct val="100000"/>
              </a:lnSpc>
              <a:spcBef>
                <a:spcPts val="1290"/>
              </a:spcBef>
            </a:pPr>
            <a:r>
              <a:rPr lang="ru-RU"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Федеральный Закон от 29 декабря 2012 г. № 273 – ФЗ «Об образовании в Российской Федерации» (ст. 19, 30, 53)</a:t>
            </a:r>
            <a:endParaRPr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576408D-F241-1961-534D-02ED4E75E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2126623"/>
            <a:ext cx="3874842" cy="47756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7D4171-5B94-D151-3878-F6F6F9BF16F5}"/>
              </a:ext>
            </a:extLst>
          </p:cNvPr>
          <p:cNvSpPr txBox="1"/>
          <p:nvPr/>
        </p:nvSpPr>
        <p:spPr>
          <a:xfrm>
            <a:off x="899592" y="6237312"/>
            <a:ext cx="3954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Вступил в силу с 1 сентября 2023 года</a:t>
            </a:r>
          </a:p>
        </p:txBody>
      </p:sp>
    </p:spTree>
    <p:extLst>
      <p:ext uri="{BB962C8B-B14F-4D97-AF65-F5344CB8AC3E}">
        <p14:creationId xmlns:p14="http://schemas.microsoft.com/office/powerpoint/2010/main" val="1577755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72583" y="2232920"/>
            <a:ext cx="2783777" cy="1906753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7437120" y="4886625"/>
            <a:ext cx="2457450" cy="691514"/>
            <a:chOff x="8482583" y="1999500"/>
            <a:chExt cx="3276600" cy="922019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82583" y="1999500"/>
              <a:ext cx="3276600" cy="84733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67927" y="2002535"/>
              <a:ext cx="3165348" cy="918972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6393943" y="2374011"/>
            <a:ext cx="2396966" cy="514564"/>
          </a:xfrm>
          <a:prstGeom prst="rect">
            <a:avLst/>
          </a:prstGeom>
          <a:solidFill>
            <a:srgbClr val="EBF0DE"/>
          </a:solidFill>
        </p:spPr>
        <p:txBody>
          <a:bodyPr vert="horz" wrap="square" lIns="0" tIns="52388" rIns="0" bIns="0" rtlCol="0">
            <a:spAutoFit/>
          </a:bodyPr>
          <a:lstStyle/>
          <a:p>
            <a:pPr marL="701993" marR="172403" indent="-522923">
              <a:spcBef>
                <a:spcPts val="413"/>
              </a:spcBef>
            </a:pPr>
            <a:r>
              <a:rPr sz="1500" b="1" spc="-4" dirty="0">
                <a:solidFill>
                  <a:srgbClr val="1F487C"/>
                </a:solidFill>
                <a:latin typeface="Times New Roman"/>
                <a:cs typeface="Times New Roman"/>
              </a:rPr>
              <a:t>Дополнительные</a:t>
            </a:r>
            <a:r>
              <a:rPr sz="1500" b="1" spc="-56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F487C"/>
                </a:solidFill>
                <a:latin typeface="Times New Roman"/>
                <a:cs typeface="Times New Roman"/>
              </a:rPr>
              <a:t>сроки </a:t>
            </a:r>
            <a:r>
              <a:rPr sz="1500" b="1" spc="-363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1500" b="1" spc="-8" dirty="0">
                <a:solidFill>
                  <a:srgbClr val="1F487C"/>
                </a:solidFill>
                <a:latin typeface="Times New Roman"/>
                <a:cs typeface="Times New Roman"/>
              </a:rPr>
              <a:t>проведения</a:t>
            </a:r>
            <a:endParaRPr sz="15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23974" y="2141645"/>
            <a:ext cx="2457450" cy="673160"/>
            <a:chOff x="477012" y="1920239"/>
            <a:chExt cx="3276600" cy="920750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7012" y="1920239"/>
              <a:ext cx="3276600" cy="84581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2356" y="1921763"/>
              <a:ext cx="3165347" cy="918972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389763" y="2314575"/>
            <a:ext cx="2396966" cy="514083"/>
          </a:xfrm>
          <a:prstGeom prst="rect">
            <a:avLst/>
          </a:prstGeom>
          <a:solidFill>
            <a:srgbClr val="EBF0DE"/>
          </a:solidFill>
        </p:spPr>
        <p:txBody>
          <a:bodyPr vert="horz" wrap="square" lIns="0" tIns="51911" rIns="0" bIns="0" rtlCol="0">
            <a:spAutoFit/>
          </a:bodyPr>
          <a:lstStyle/>
          <a:p>
            <a:pPr marL="953" algn="ctr">
              <a:spcBef>
                <a:spcPts val="409"/>
              </a:spcBef>
            </a:pPr>
            <a:r>
              <a:rPr sz="1500" b="1" spc="-4" dirty="0">
                <a:solidFill>
                  <a:srgbClr val="1F487C"/>
                </a:solidFill>
                <a:latin typeface="Times New Roman"/>
                <a:cs typeface="Times New Roman"/>
              </a:rPr>
              <a:t>Дополнительные</a:t>
            </a:r>
            <a:r>
              <a:rPr sz="1500" b="1" spc="-34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F487C"/>
                </a:solidFill>
                <a:latin typeface="Times New Roman"/>
                <a:cs typeface="Times New Roman"/>
              </a:rPr>
              <a:t>сроки</a:t>
            </a:r>
            <a:endParaRPr sz="1500" dirty="0">
              <a:latin typeface="Times New Roman"/>
              <a:cs typeface="Times New Roman"/>
            </a:endParaRPr>
          </a:p>
          <a:p>
            <a:pPr marL="1429" algn="ctr"/>
            <a:r>
              <a:rPr sz="1500" b="1" spc="-8" dirty="0">
                <a:solidFill>
                  <a:srgbClr val="1F487C"/>
                </a:solidFill>
                <a:latin typeface="Times New Roman"/>
                <a:cs typeface="Times New Roman"/>
              </a:rPr>
              <a:t>проведения</a:t>
            </a:r>
            <a:endParaRPr sz="1500" dirty="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40762" y="5885951"/>
            <a:ext cx="7662476" cy="564096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71914">
              <a:spcBef>
                <a:spcPts val="79"/>
              </a:spcBef>
            </a:pPr>
            <a:r>
              <a:rPr b="1"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Изменена</a:t>
            </a:r>
            <a:r>
              <a:rPr b="1" spc="-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дополнительная</a:t>
            </a:r>
            <a:r>
              <a:rPr b="1" spc="-23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дата</a:t>
            </a:r>
            <a:r>
              <a:rPr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проведения</a:t>
            </a:r>
            <a:r>
              <a:rPr b="1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итогового</a:t>
            </a:r>
            <a:r>
              <a:rPr b="1" spc="-23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собеседования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525"/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вместо</a:t>
            </a:r>
            <a:r>
              <a:rPr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первого</a:t>
            </a:r>
            <a:r>
              <a:rPr spc="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1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рабочего</a:t>
            </a:r>
            <a:r>
              <a:rPr spc="-19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понедельника</a:t>
            </a:r>
            <a:r>
              <a:rPr spc="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мая</a:t>
            </a:r>
            <a:r>
              <a:rPr spc="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b="1"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третий</a:t>
            </a:r>
            <a:r>
              <a:rPr b="1" spc="23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понедельник</a:t>
            </a:r>
            <a:r>
              <a:rPr b="1" spc="-23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апреля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96695" y="3121534"/>
            <a:ext cx="1032130" cy="1045181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1077849" y="3499866"/>
            <a:ext cx="1065846" cy="666849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0" rIns="0" bIns="0" rtlCol="0">
            <a:spAutoFit/>
          </a:bodyPr>
          <a:lstStyle/>
          <a:p>
            <a:pPr marL="221456">
              <a:lnSpc>
                <a:spcPts val="5179"/>
              </a:lnSpc>
            </a:pPr>
            <a:r>
              <a:rPr sz="4500" b="1" dirty="0">
                <a:solidFill>
                  <a:srgbClr val="C00000"/>
                </a:solidFill>
                <a:latin typeface="Times New Roman"/>
                <a:cs typeface="Times New Roman"/>
              </a:rPr>
              <a:t>6</a:t>
            </a:r>
            <a:endParaRPr sz="4500" dirty="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85812" y="2991803"/>
            <a:ext cx="1243013" cy="1270635"/>
          </a:xfrm>
          <a:custGeom>
            <a:avLst/>
            <a:gdLst/>
            <a:ahLst/>
            <a:cxnLst/>
            <a:rect l="l" t="t" r="r" b="b"/>
            <a:pathLst>
              <a:path w="1657350" h="1694179">
                <a:moveTo>
                  <a:pt x="0" y="71627"/>
                </a:moveTo>
                <a:lnTo>
                  <a:pt x="1656207" y="1693671"/>
                </a:lnTo>
              </a:path>
              <a:path w="1657350" h="1694179">
                <a:moveTo>
                  <a:pt x="1657095" y="0"/>
                </a:moveTo>
                <a:lnTo>
                  <a:pt x="120396" y="1694052"/>
                </a:lnTo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4" name="object 24"/>
          <p:cNvSpPr txBox="1"/>
          <p:nvPr/>
        </p:nvSpPr>
        <p:spPr>
          <a:xfrm>
            <a:off x="7081459" y="3271266"/>
            <a:ext cx="1065846" cy="179152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>
            <a:spAutoFit/>
          </a:bodyPr>
          <a:lstStyle/>
          <a:p>
            <a:pPr marL="139065">
              <a:lnSpc>
                <a:spcPts val="1320"/>
              </a:lnSpc>
            </a:pPr>
            <a:r>
              <a:rPr sz="1600" b="1" spc="-4" dirty="0">
                <a:solidFill>
                  <a:srgbClr val="FFFFFF"/>
                </a:solidFill>
                <a:latin typeface="Calibri"/>
                <a:cs typeface="Calibri"/>
              </a:rPr>
              <a:t>Апрель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081460" y="3511296"/>
            <a:ext cx="1065845" cy="628377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0" rIns="0" bIns="0" rtlCol="0">
            <a:spAutoFit/>
          </a:bodyPr>
          <a:lstStyle/>
          <a:p>
            <a:pPr marL="80486">
              <a:lnSpc>
                <a:spcPts val="4860"/>
              </a:lnSpc>
            </a:pPr>
            <a:r>
              <a:rPr sz="4500" b="1" dirty="0">
                <a:solidFill>
                  <a:srgbClr val="C00000"/>
                </a:solidFill>
                <a:latin typeface="Times New Roman"/>
                <a:cs typeface="Times New Roman"/>
              </a:rPr>
              <a:t>15</a:t>
            </a:r>
            <a:endParaRPr sz="4500" dirty="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07492" y="4821915"/>
            <a:ext cx="7895746" cy="861774"/>
          </a:xfrm>
          <a:prstGeom prst="rect">
            <a:avLst/>
          </a:prstGeom>
          <a:ln w="9144">
            <a:solidFill>
              <a:srgbClr val="001F5F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69056" marR="63818" indent="257175" algn="just">
              <a:spcBef>
                <a:spcPts val="240"/>
              </a:spcBef>
            </a:pPr>
            <a:r>
              <a:rPr b="1"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п. </a:t>
            </a:r>
            <a:r>
              <a:rPr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24 </a:t>
            </a:r>
            <a:r>
              <a:rPr spc="-1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«К итоговому 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собеседованию в дополнительные </a:t>
            </a:r>
            <a:r>
              <a:rPr spc="-1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даты 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текущем </a:t>
            </a:r>
            <a:r>
              <a:rPr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учебном 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19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году </a:t>
            </a:r>
            <a:r>
              <a:rPr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(во </a:t>
            </a:r>
            <a:r>
              <a:rPr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вторую </a:t>
            </a:r>
            <a:r>
              <a:rPr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рабочую среду 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марта и </a:t>
            </a:r>
            <a:r>
              <a:rPr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третий </a:t>
            </a:r>
            <a:r>
              <a:rPr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понедельник 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апреля) допускаются </a:t>
            </a:r>
            <a:r>
              <a:rPr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следующие</a:t>
            </a:r>
            <a:r>
              <a:rPr spc="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участники</a:t>
            </a:r>
            <a:r>
              <a:rPr spc="3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1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итогового</a:t>
            </a:r>
            <a:r>
              <a:rPr spc="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собеседования:…»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8" name="object 2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543925" y="1928241"/>
            <a:ext cx="486918" cy="38976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34CEBFC5-BD48-ADEE-9949-99F1CB49C3FC}"/>
              </a:ext>
            </a:extLst>
          </p:cNvPr>
          <p:cNvSpPr txBox="1"/>
          <p:nvPr/>
        </p:nvSpPr>
        <p:spPr>
          <a:xfrm>
            <a:off x="785812" y="476672"/>
            <a:ext cx="726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4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Ключевые изменения в Порядке проведения ГИА-9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9B3AD1B-01CE-1A3A-91E3-BB5327BBA2DC}"/>
              </a:ext>
            </a:extLst>
          </p:cNvPr>
          <p:cNvSpPr txBox="1"/>
          <p:nvPr/>
        </p:nvSpPr>
        <p:spPr>
          <a:xfrm>
            <a:off x="483932" y="1081614"/>
            <a:ext cx="7723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24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П. 18. Итоговое собеседование проводится во вторую среду февраля – </a:t>
            </a:r>
          </a:p>
          <a:p>
            <a:r>
              <a:rPr lang="ru-RU" b="1" dirty="0">
                <a:solidFill>
                  <a:srgbClr val="0024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основная дата проведения  итогового собеседования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 февраля 2024 года</a:t>
            </a:r>
            <a:endParaRPr lang="ru-RU" b="1" dirty="0">
              <a:solidFill>
                <a:srgbClr val="00249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6FC252-8176-089D-660A-4BB3BD23AA72}"/>
              </a:ext>
            </a:extLst>
          </p:cNvPr>
          <p:cNvSpPr txBox="1"/>
          <p:nvPr/>
        </p:nvSpPr>
        <p:spPr>
          <a:xfrm>
            <a:off x="1077849" y="4302818"/>
            <a:ext cx="71211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Введена процедура удаления с итогового собеседования по русскому языку. </a:t>
            </a:r>
          </a:p>
          <a:p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F6A15A-2864-A3CA-8590-44352A8BBACB}"/>
              </a:ext>
            </a:extLst>
          </p:cNvPr>
          <p:cNvSpPr txBox="1"/>
          <p:nvPr/>
        </p:nvSpPr>
        <p:spPr>
          <a:xfrm>
            <a:off x="507492" y="1734456"/>
            <a:ext cx="77117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По решению ОИВ итоговое собеседование может проводиться с применением ИКТ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3C311A-4C18-A986-822C-CE2BAE1F8E6C}"/>
              </a:ext>
            </a:extLst>
          </p:cNvPr>
          <p:cNvSpPr txBox="1"/>
          <p:nvPr/>
        </p:nvSpPr>
        <p:spPr>
          <a:xfrm>
            <a:off x="1674987" y="6505216"/>
            <a:ext cx="39415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Введен запрет на средства связи и прочее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6FE6C76-2E3D-BB41-FCCD-A6B34067EB74}"/>
              </a:ext>
            </a:extLst>
          </p:cNvPr>
          <p:cNvSpPr txBox="1"/>
          <p:nvPr/>
        </p:nvSpPr>
        <p:spPr>
          <a:xfrm>
            <a:off x="495830" y="1182083"/>
            <a:ext cx="784887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 marR="85090" indent="342900" algn="just">
              <a:lnSpc>
                <a:spcPct val="100000"/>
              </a:lnSpc>
              <a:spcBef>
                <a:spcPts val="305"/>
              </a:spcBef>
            </a:pPr>
            <a:r>
              <a:rPr lang="ru-RU" sz="18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П. 36.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«Рассмотрение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апелляций</a:t>
            </a:r>
            <a:r>
              <a:rPr lang="ru-RU" sz="18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участников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осуществляется </a:t>
            </a:r>
            <a:r>
              <a:rPr lang="ru-RU" sz="18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апелляционной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комиссией,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ru-RU" sz="1800" spc="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состав </a:t>
            </a:r>
            <a:r>
              <a:rPr lang="ru-RU" sz="180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которой</a:t>
            </a:r>
            <a:r>
              <a:rPr lang="ru-RU" sz="18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включаются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члены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ГЭК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члены</a:t>
            </a:r>
            <a:r>
              <a:rPr lang="ru-RU" sz="1800" spc="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предметных</a:t>
            </a:r>
            <a:r>
              <a:rPr lang="ru-RU" sz="1800" spc="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комиссий.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" marR="84455" indent="342900" algn="just">
              <a:lnSpc>
                <a:spcPct val="100000"/>
              </a:lnSpc>
              <a:spcBef>
                <a:spcPts val="5"/>
              </a:spcBef>
            </a:pPr>
            <a:r>
              <a:rPr lang="ru-RU" sz="18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Состав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апелляционной </a:t>
            </a:r>
            <a:r>
              <a:rPr lang="ru-RU" sz="18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комиссии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формируется из представителей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ОИВ,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органов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исполнительной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власти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субъектов</a:t>
            </a:r>
            <a:r>
              <a:rPr lang="ru-RU" sz="18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Российской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Федерации, </a:t>
            </a:r>
            <a:r>
              <a:rPr lang="ru-RU" sz="1800" spc="-38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осуществляющих</a:t>
            </a:r>
            <a:r>
              <a:rPr lang="ru-RU" sz="18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переданные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полномочия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Российской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Федерации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сфере </a:t>
            </a:r>
            <a:r>
              <a:rPr lang="ru-RU" sz="18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образования,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учредителей,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Министерства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иностранных</a:t>
            </a:r>
            <a:r>
              <a:rPr lang="ru-RU" sz="18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дел</a:t>
            </a:r>
            <a:r>
              <a:rPr lang="ru-RU" sz="18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Российской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Федерации, органов местного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самоуправления,</a:t>
            </a:r>
            <a:r>
              <a:rPr lang="ru-RU" sz="1800" spc="38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осуществляющих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управление 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сфере</a:t>
            </a:r>
            <a:r>
              <a:rPr lang="ru-RU" sz="18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образования,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организаций,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осуществляющих</a:t>
            </a:r>
            <a:r>
              <a:rPr lang="ru-RU" sz="18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образовательную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деятельность,</a:t>
            </a:r>
            <a:r>
              <a:rPr lang="ru-RU" sz="1800" spc="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научных,</a:t>
            </a:r>
            <a:r>
              <a:rPr lang="ru-RU" sz="1800" spc="5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общественных</a:t>
            </a:r>
            <a:r>
              <a:rPr lang="ru-RU" sz="1800" spc="5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организаций</a:t>
            </a:r>
            <a:r>
              <a:rPr lang="ru-RU" sz="1800" spc="5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ru-RU" sz="1800" spc="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объединений.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" marR="84455" indent="342900" algn="just">
              <a:lnSpc>
                <a:spcPct val="100000"/>
              </a:lnSpc>
            </a:pPr>
            <a:r>
              <a:rPr lang="ru-RU" sz="18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Состав</a:t>
            </a:r>
            <a:r>
              <a:rPr lang="ru-RU" sz="1800" spc="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апелляционной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комиссии</a:t>
            </a:r>
            <a:r>
              <a:rPr lang="ru-RU" sz="18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формируется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учетом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отсутствия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представителей,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предполагаемых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включения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состав</a:t>
            </a:r>
            <a:r>
              <a:rPr lang="ru-RU" sz="1800" spc="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апелляционной 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комиссии,</a:t>
            </a:r>
            <a:r>
              <a:rPr lang="ru-RU" sz="1800" spc="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конфликта</a:t>
            </a:r>
            <a:r>
              <a:rPr lang="ru-RU" sz="1800" spc="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интересов…»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F0354F-59A6-444B-8D5E-AE787171C650}"/>
              </a:ext>
            </a:extLst>
          </p:cNvPr>
          <p:cNvSpPr txBox="1"/>
          <p:nvPr/>
        </p:nvSpPr>
        <p:spPr>
          <a:xfrm>
            <a:off x="971600" y="5396147"/>
            <a:ext cx="64998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Изменилось</a:t>
            </a:r>
            <a:r>
              <a:rPr lang="ru-RU" sz="18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название</a:t>
            </a:r>
            <a:r>
              <a:rPr lang="ru-RU" sz="1800" spc="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конфликтной</a:t>
            </a:r>
            <a:r>
              <a:rPr lang="ru-RU" sz="1800" spc="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комиссии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новое</a:t>
            </a:r>
            <a:r>
              <a:rPr lang="ru-RU" sz="18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название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ru-RU" sz="18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«АПЕЛЛЯЦИОННАЯ</a:t>
            </a:r>
            <a:r>
              <a:rPr lang="ru-RU" sz="1800" b="1" spc="-7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КОМИССИЯ»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955739-7281-4CE4-6BF0-6A1DCD1E3706}"/>
              </a:ext>
            </a:extLst>
          </p:cNvPr>
          <p:cNvSpPr txBox="1"/>
          <p:nvPr/>
        </p:nvSpPr>
        <p:spPr>
          <a:xfrm>
            <a:off x="785812" y="476672"/>
            <a:ext cx="726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4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Ключевые изменения в Порядке проведения ГИА-9</a:t>
            </a:r>
          </a:p>
        </p:txBody>
      </p:sp>
    </p:spTree>
    <p:extLst>
      <p:ext uri="{BB962C8B-B14F-4D97-AF65-F5344CB8AC3E}">
        <p14:creationId xmlns:p14="http://schemas.microsoft.com/office/powerpoint/2010/main" val="2037963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3">
            <a:extLst>
              <a:ext uri="{FF2B5EF4-FFF2-40B4-BE49-F238E27FC236}">
                <a16:creationId xmlns:a16="http://schemas.microsoft.com/office/drawing/2014/main" id="{7A207B52-2B8D-CEE0-6555-949ADEE9C100}"/>
              </a:ext>
            </a:extLst>
          </p:cNvPr>
          <p:cNvSpPr txBox="1"/>
          <p:nvPr/>
        </p:nvSpPr>
        <p:spPr>
          <a:xfrm>
            <a:off x="1187624" y="3140968"/>
            <a:ext cx="7200800" cy="30899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42900" algn="just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п.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58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«В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случае</a:t>
            </a:r>
            <a:r>
              <a:rPr sz="2000" b="1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если</a:t>
            </a:r>
            <a:r>
              <a:rPr sz="2000" b="1" spc="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опоздал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sz="2000" b="1" spc="39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экзамен,</a:t>
            </a:r>
            <a:r>
              <a:rPr sz="2000" b="1" spc="39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начало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которого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устанавливается едиными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расписаниями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проведения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ОГЭ,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ГВЭ </a:t>
            </a:r>
            <a:r>
              <a:rPr sz="2000" b="1" spc="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он </a:t>
            </a:r>
            <a:r>
              <a:rPr sz="2000" b="1" spc="-38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допускается в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ППЭ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 </a:t>
            </a:r>
            <a:r>
              <a:rPr sz="2000" b="1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сдаче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экзамена,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 </a:t>
            </a:r>
            <a:r>
              <a:rPr sz="2000" b="1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этом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время </a:t>
            </a:r>
            <a:r>
              <a:rPr sz="2000" b="1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окончания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экзамена,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зафиксированное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доске</a:t>
            </a:r>
            <a:r>
              <a:rPr sz="2000" b="1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(информационном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стенде)</a:t>
            </a:r>
            <a:r>
              <a:rPr sz="2000" b="1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организаторами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соответствии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абзацем</a:t>
            </a:r>
            <a:r>
              <a:rPr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седьмым</a:t>
            </a:r>
            <a:r>
              <a:rPr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пункта</a:t>
            </a:r>
            <a:r>
              <a:rPr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61</a:t>
            </a:r>
            <a:r>
              <a:rPr sz="2000" b="1" spc="5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Порядка,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sz="2000" b="1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продлевается,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инструктаж,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проводимый организаторами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соответствии с </a:t>
            </a:r>
            <a:r>
              <a:rPr sz="2000" b="1" u="sng" spc="-5" dirty="0" err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абзацем</a:t>
            </a:r>
            <a:r>
              <a:rPr sz="2000" b="1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третьим</a:t>
            </a:r>
            <a:r>
              <a:rPr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385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пункта 61</a:t>
            </a:r>
            <a:r>
              <a:rPr sz="2000" b="1" spc="-5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Порядка,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проводится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(за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исключением, </a:t>
            </a:r>
            <a:r>
              <a:rPr sz="2000" b="1" spc="-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когда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sz="2000" b="1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аудитории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нет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других</a:t>
            </a:r>
            <a:r>
              <a:rPr sz="2000" b="1" spc="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участников</a:t>
            </a:r>
            <a:r>
              <a:rPr sz="2000" b="1" spc="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ГИА),</a:t>
            </a:r>
            <a:r>
              <a:rPr sz="2000" b="1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чем</a:t>
            </a:r>
            <a:r>
              <a:rPr sz="2000" b="1" spc="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сообщается</a:t>
            </a:r>
            <a:r>
              <a:rPr sz="2000" b="1" spc="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участнику</a:t>
            </a:r>
            <a:r>
              <a:rPr sz="2000" b="1" spc="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ГИА…»</a:t>
            </a:r>
            <a:endParaRPr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object 8">
            <a:extLst>
              <a:ext uri="{FF2B5EF4-FFF2-40B4-BE49-F238E27FC236}">
                <a16:creationId xmlns:a16="http://schemas.microsoft.com/office/drawing/2014/main" id="{6B2F0E4D-9D64-1CEB-F96F-47F4F0257C0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528" y="764704"/>
            <a:ext cx="2592288" cy="15517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93C9D3E-BAA8-F085-04D8-27D138028057}"/>
              </a:ext>
            </a:extLst>
          </p:cNvPr>
          <p:cNvSpPr txBox="1"/>
          <p:nvPr/>
        </p:nvSpPr>
        <p:spPr>
          <a:xfrm>
            <a:off x="323528" y="5013378"/>
            <a:ext cx="122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ГИ</a:t>
            </a:r>
            <a:r>
              <a:rPr lang="ru-RU"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А-9</a:t>
            </a:r>
            <a:endParaRPr lang="ru-RU" sz="1800" dirty="0">
              <a:latin typeface="Times New Roman"/>
              <a:cs typeface="Times New Roman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E6F7E93A-9D22-7739-7B23-4F14FCD6B3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47864" y="764704"/>
            <a:ext cx="5040560" cy="15517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6530" algn="ctr">
              <a:lnSpc>
                <a:spcPct val="100000"/>
              </a:lnSpc>
              <a:spcBef>
                <a:spcPts val="100"/>
              </a:spcBef>
            </a:pPr>
            <a:r>
              <a:rPr sz="2000" b="1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Регламентированы </a:t>
            </a:r>
            <a:r>
              <a:rPr sz="2000" b="1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случаи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опоздания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участников экзаменов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порядок действий </a:t>
            </a:r>
            <a:r>
              <a:rPr sz="20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лиц,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привлекаемых</a:t>
            </a:r>
            <a:r>
              <a:rPr sz="20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sz="20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организации</a:t>
            </a:r>
            <a:r>
              <a:rPr sz="2000" spc="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sz="20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проведению</a:t>
            </a:r>
            <a:r>
              <a:rPr sz="20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экзаменов,</a:t>
            </a:r>
            <a:r>
              <a:rPr sz="20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</a:t>
            </a:r>
            <a:r>
              <a:rPr sz="20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опозданиях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sz="20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неявке</a:t>
            </a:r>
            <a:r>
              <a:rPr sz="2000" spc="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участников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02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02E0519-2113-9298-3582-6149F0283DCD}"/>
              </a:ext>
            </a:extLst>
          </p:cNvPr>
          <p:cNvSpPr txBox="1"/>
          <p:nvPr/>
        </p:nvSpPr>
        <p:spPr>
          <a:xfrm>
            <a:off x="3563888" y="332634"/>
            <a:ext cx="4591878" cy="1225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НЕ</a:t>
            </a:r>
            <a:r>
              <a:rPr lang="ru-RU"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ДОПУСКАЕТСЯ</a:t>
            </a:r>
            <a:r>
              <a:rPr lang="ru-RU"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ПРИВЛЕКАТЬ </a:t>
            </a:r>
            <a:r>
              <a:rPr lang="ru-RU"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lang="ru-RU"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1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КАЧЕСТВЕ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ru-RU" b="1" spc="-4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ru-RU" sz="1800" dirty="0">
              <a:latin typeface="Times New Roman"/>
              <a:cs typeface="Times New Roman"/>
            </a:endParaRPr>
          </a:p>
        </p:txBody>
      </p:sp>
      <p:sp>
        <p:nvSpPr>
          <p:cNvPr id="4" name="object 16">
            <a:extLst>
              <a:ext uri="{FF2B5EF4-FFF2-40B4-BE49-F238E27FC236}">
                <a16:creationId xmlns:a16="http://schemas.microsoft.com/office/drawing/2014/main" id="{4318BFC4-1526-204E-0DF3-E05880E3CB22}"/>
              </a:ext>
            </a:extLst>
          </p:cNvPr>
          <p:cNvSpPr txBox="1"/>
          <p:nvPr/>
        </p:nvSpPr>
        <p:spPr>
          <a:xfrm>
            <a:off x="230491" y="2936673"/>
            <a:ext cx="7416824" cy="222817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95"/>
              </a:spcBef>
              <a:tabLst>
                <a:tab pos="887094" algn="l"/>
                <a:tab pos="2623185" algn="l"/>
              </a:tabLst>
            </a:pPr>
            <a:r>
              <a:rPr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п.56	</a:t>
            </a:r>
            <a:r>
              <a:rPr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«…руководителей	</a:t>
            </a:r>
            <a:r>
              <a:rPr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ППЭ,</a:t>
            </a:r>
            <a:r>
              <a:rPr lang="ru-RU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организаторов, членов ГЭК, </a:t>
            </a:r>
            <a:r>
              <a:rPr spc="-5" dirty="0" err="1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</a:t>
            </a:r>
            <a:r>
              <a:rPr spc="-35" dirty="0" err="1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spc="-5" dirty="0" err="1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</a:t>
            </a:r>
            <a:r>
              <a:rPr dirty="0" err="1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</a:t>
            </a:r>
            <a:r>
              <a:rPr spc="-10" dirty="0" err="1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dirty="0" err="1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</a:t>
            </a:r>
            <a:r>
              <a:rPr spc="25" dirty="0" err="1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spc="-5" dirty="0" err="1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spc="5" dirty="0" err="1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spc="-10" dirty="0" err="1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spc="-5" dirty="0" err="1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</a:t>
            </a:r>
            <a:r>
              <a:rPr lang="ru-RU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специалистов, специалистов по проведению инструктажа и обеспечению лабораторных работ, экзаменаторов собеседников, экспертов, оценивающих выполнение лабораторных работ, близких родственников, а также супругов, усыновителей, усыновленных участников ГИА, сдающих экзамен в данном ППЭ, а также педагогических работников, являющихся учителями </a:t>
            </a:r>
            <a:r>
              <a:rPr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ru-RU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участников ГИА, сдающих экзамен в данном ППЭ».</a:t>
            </a:r>
          </a:p>
        </p:txBody>
      </p:sp>
      <p:pic>
        <p:nvPicPr>
          <p:cNvPr id="10" name="object 3">
            <a:extLst>
              <a:ext uri="{FF2B5EF4-FFF2-40B4-BE49-F238E27FC236}">
                <a16:creationId xmlns:a16="http://schemas.microsoft.com/office/drawing/2014/main" id="{74F74137-B4BE-7856-897E-953BA73F42D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520" y="223030"/>
            <a:ext cx="2664296" cy="249598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EC0B38A-18F2-5665-439F-EF360299D8AE}"/>
              </a:ext>
            </a:extLst>
          </p:cNvPr>
          <p:cNvSpPr txBox="1"/>
          <p:nvPr/>
        </p:nvSpPr>
        <p:spPr>
          <a:xfrm>
            <a:off x="1115616" y="50131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5166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иректор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891" y="0"/>
            <a:ext cx="9149891" cy="6853587"/>
          </a:xfrm>
          <a:prstGeom prst="rect">
            <a:avLst/>
          </a:prstGeom>
          <a:noFill/>
        </p:spPr>
      </p:pic>
      <p:graphicFrame>
        <p:nvGraphicFramePr>
          <p:cNvPr id="2" name="object 13">
            <a:extLst>
              <a:ext uri="{FF2B5EF4-FFF2-40B4-BE49-F238E27FC236}">
                <a16:creationId xmlns:a16="http://schemas.microsoft.com/office/drawing/2014/main" id="{306CD489-D4BC-C1CB-ED12-03598C1CD0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7038247"/>
              </p:ext>
            </p:extLst>
          </p:nvPr>
        </p:nvGraphicFramePr>
        <p:xfrm>
          <a:off x="204742" y="836712"/>
          <a:ext cx="8728624" cy="5799540"/>
        </p:xfrm>
        <a:graphic>
          <a:graphicData uri="http://schemas.openxmlformats.org/drawingml/2006/table">
            <a:tbl>
              <a:tblPr firstRow="1" bandRow="1"/>
              <a:tblGrid>
                <a:gridCol w="29878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85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0067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22682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Специалисты</a:t>
                      </a: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889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15443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опус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 в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ПП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Э</a:t>
                      </a: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889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63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400" b="1" spc="-4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Ограничения</a:t>
                      </a: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889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665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ит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л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ь</a:t>
                      </a:r>
                      <a:r>
                        <a:rPr sz="1400" spc="-10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ОО</a:t>
                      </a: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102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ково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ител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ь</a:t>
                      </a:r>
                      <a:r>
                        <a:rPr sz="1400" spc="-1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ППЭ</a:t>
                      </a: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Пас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орт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  <a:r>
                        <a:rPr sz="1400" spc="-1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асп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елен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ие</a:t>
                      </a:r>
                      <a:r>
                        <a:rPr sz="1400" spc="-10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ППЭ</a:t>
                      </a: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рошёл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гото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ку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spc="-13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близкий</a:t>
                      </a:r>
                      <a:r>
                        <a:rPr sz="1400" b="1" spc="-12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ве</a:t>
                      </a: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spc="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sz="1400" spc="-1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spc="-114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</a:t>
                      </a:r>
                      <a:r>
                        <a:rPr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чит</a:t>
                      </a:r>
                      <a:r>
                        <a:rPr sz="1400" b="1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ль</a:t>
                      </a:r>
                      <a:endParaRPr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7716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Организаторы</a:t>
                      </a: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Пас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орт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  <a:r>
                        <a:rPr sz="1400" spc="-1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асп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елен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ие</a:t>
                      </a:r>
                      <a:r>
                        <a:rPr sz="1400" spc="-10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ППЭ</a:t>
                      </a: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рошёл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гото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ку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spc="-12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близкий</a:t>
                      </a:r>
                      <a:r>
                        <a:rPr sz="1400" b="1" spc="-12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ств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нн</a:t>
                      </a: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</a:t>
                      </a:r>
                      <a:r>
                        <a:rPr sz="1400" b="1" spc="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sz="1400" spc="-1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</a:t>
                      </a:r>
                      <a:r>
                        <a:rPr sz="1400" b="1" spc="-114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</a:t>
                      </a:r>
                      <a:r>
                        <a:rPr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читель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i="1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i="1" spc="-1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сп</a:t>
                      </a:r>
                      <a:r>
                        <a:rPr sz="1400" i="1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циалист</a:t>
                      </a:r>
                      <a:r>
                        <a:rPr sz="1400" i="1" spc="-1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</a:t>
                      </a:r>
                      <a:r>
                        <a:rPr sz="1400" i="1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пре</a:t>
                      </a:r>
                      <a:r>
                        <a:rPr sz="1400" i="1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i="1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мету</a:t>
                      </a: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102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л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ны</a:t>
                      </a:r>
                      <a:r>
                        <a:rPr sz="1400" spc="-114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ЭК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</a:t>
                      </a:r>
                      <a:r>
                        <a:rPr sz="1400" spc="-9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менее</a:t>
                      </a:r>
                      <a:r>
                        <a:rPr sz="1400" spc="-1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Пас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орт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  <a:r>
                        <a:rPr sz="1400" spc="-1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асп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елен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ие</a:t>
                      </a:r>
                      <a:r>
                        <a:rPr sz="1400" spc="-10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ППЭ</a:t>
                      </a: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рошёл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гото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ку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spc="-12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близкий</a:t>
                      </a:r>
                      <a:r>
                        <a:rPr sz="1400" b="1" spc="-12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ств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нн</a:t>
                      </a: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</a:t>
                      </a:r>
                      <a:r>
                        <a:rPr sz="1400" b="1" spc="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sz="1400" spc="-1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</a:t>
                      </a:r>
                      <a:r>
                        <a:rPr sz="1400" b="1" spc="-114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</a:t>
                      </a:r>
                      <a:r>
                        <a:rPr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читель</a:t>
                      </a: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6102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</a:t>
                      </a:r>
                      <a:r>
                        <a:rPr lang="ru-RU" sz="1400" spc="-2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ехнический</a:t>
                      </a:r>
                      <a:r>
                        <a:rPr lang="ru-RU" sz="1400" spc="-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специалист</a:t>
                      </a:r>
                      <a:r>
                        <a:rPr sz="1400" spc="-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4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</a:t>
                      </a:r>
                      <a:r>
                        <a:rPr sz="1400" spc="-9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менее</a:t>
                      </a:r>
                      <a:r>
                        <a:rPr sz="1400" spc="-1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Пас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орт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  <a:r>
                        <a:rPr sz="1400" spc="-1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асп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елен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ие</a:t>
                      </a:r>
                      <a:r>
                        <a:rPr sz="1400" spc="-10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ППЭ</a:t>
                      </a: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рошёл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гото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ку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spc="-12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близкий</a:t>
                      </a:r>
                      <a:r>
                        <a:rPr sz="1400" b="1" spc="-12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ств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нн</a:t>
                      </a: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</a:t>
                      </a:r>
                      <a:r>
                        <a:rPr sz="1400" b="1" spc="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sz="1400" spc="-1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</a:t>
                      </a:r>
                      <a:r>
                        <a:rPr sz="1400" b="1" spc="-114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</a:t>
                      </a:r>
                      <a:r>
                        <a:rPr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читель</a:t>
                      </a: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9799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ни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ки</a:t>
                      </a:r>
                      <a:r>
                        <a:rPr sz="1400" spc="-1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охраны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равопоря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ка</a:t>
                      </a: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Паспор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</a:t>
                      </a:r>
                      <a:r>
                        <a:rPr sz="1400" spc="-1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  <a:r>
                        <a:rPr sz="1400" spc="-13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пол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ом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чия</a:t>
                      </a: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9799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Медработники</a:t>
                      </a: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Пас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орт</a:t>
                      </a:r>
                      <a:r>
                        <a:rPr sz="1400" spc="-114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  <a:r>
                        <a:rPr sz="1400" spc="-1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ол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омочия</a:t>
                      </a: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68905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Ассистенты</a:t>
                      </a: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Пас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орт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  <a:r>
                        <a:rPr sz="1400" spc="-1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асп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елен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ие</a:t>
                      </a:r>
                      <a:r>
                        <a:rPr sz="1400" spc="-10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ППЭ</a:t>
                      </a: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2075" marR="2091689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5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рошёл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5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sz="1400" spc="-1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гото</a:t>
                      </a:r>
                      <a:r>
                        <a:rPr sz="1400" spc="-5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ку</a:t>
                      </a:r>
                      <a:r>
                        <a:rPr lang="ru-RU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ru-RU" sz="14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  <a:endParaRPr lang="ru-RU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2075" marR="2091689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ru-RU" sz="1400" b="1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lang="ru-RU" sz="1400" b="1" spc="-125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  <a:r>
                        <a:rPr sz="14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учитель</a:t>
                      </a:r>
                      <a:endParaRPr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i="1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i="1" spc="-1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сп</a:t>
                      </a:r>
                      <a:r>
                        <a:rPr sz="1400" i="1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циалист</a:t>
                      </a:r>
                      <a:r>
                        <a:rPr sz="1400" i="1" spc="-1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</a:t>
                      </a:r>
                      <a:r>
                        <a:rPr sz="1400" i="1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пре</a:t>
                      </a:r>
                      <a:r>
                        <a:rPr sz="1400" i="1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i="1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мету</a:t>
                      </a:r>
                      <a:endParaRPr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6761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spc="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Экзаменаторы-собеседники</a:t>
                      </a: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Пас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орт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  <a:r>
                        <a:rPr sz="1400" spc="-12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асп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елен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ие</a:t>
                      </a:r>
                      <a:r>
                        <a:rPr sz="1400" spc="-10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ППЭ</a:t>
                      </a:r>
                      <a:endParaRPr sz="1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рошёл</a:t>
                      </a:r>
                      <a:r>
                        <a:rPr sz="1400" spc="-12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гото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ку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spc="-12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близкий</a:t>
                      </a:r>
                      <a:r>
                        <a:rPr sz="1400" b="1" spc="-12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ств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нн</a:t>
                      </a: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</a:t>
                      </a:r>
                      <a:r>
                        <a:rPr sz="1400" b="1" spc="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sz="1400" spc="-1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</a:t>
                      </a:r>
                      <a:r>
                        <a:rPr sz="1400" b="1" spc="-114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</a:t>
                      </a:r>
                      <a:r>
                        <a:rPr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читель</a:t>
                      </a: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86761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-1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Специалисты</a:t>
                      </a:r>
                      <a:r>
                        <a:rPr sz="1400" b="1" spc="-10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</a:t>
                      </a:r>
                      <a:r>
                        <a:rPr sz="1400" b="1" spc="-12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-4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инструктажу</a:t>
                      </a:r>
                      <a:r>
                        <a:rPr sz="1400" b="1" spc="-12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-4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</a:t>
                      </a:r>
                      <a:r>
                        <a:rPr sz="1400" b="1" spc="-13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-4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ЛР</a:t>
                      </a:r>
                      <a:endParaRPr sz="1400" b="1" dirty="0">
                        <a:solidFill>
                          <a:srgbClr val="00339A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Пас</a:t>
                      </a:r>
                      <a:r>
                        <a:rPr sz="1400" b="1" spc="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орт</a:t>
                      </a:r>
                      <a:r>
                        <a:rPr sz="1400" b="1" spc="-12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  <a:r>
                        <a:rPr sz="1400" b="1" spc="-12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асп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</a:t>
                      </a:r>
                      <a:r>
                        <a:rPr sz="1400" b="1" spc="-1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елен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ие</a:t>
                      </a:r>
                      <a:r>
                        <a:rPr sz="1400" b="1" spc="-10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b="1" spc="-12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ППЭ</a:t>
                      </a:r>
                      <a:endParaRPr sz="1400" b="1" dirty="0">
                        <a:solidFill>
                          <a:srgbClr val="00339A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рошёл</a:t>
                      </a:r>
                      <a:r>
                        <a:rPr sz="1400" b="1" spc="-12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sz="1400" b="1" spc="-1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гото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ку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spc="-12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 err="1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близкий</a:t>
                      </a:r>
                      <a:r>
                        <a:rPr sz="1400" b="1" spc="-12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 err="1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</a:t>
                      </a:r>
                      <a:r>
                        <a:rPr sz="1400" b="1" spc="-10" dirty="0" err="1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b="1" dirty="0" err="1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ств</a:t>
                      </a:r>
                      <a:r>
                        <a:rPr sz="1400" b="1" spc="-10" dirty="0" err="1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dirty="0" err="1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нн</a:t>
                      </a:r>
                      <a:r>
                        <a:rPr sz="1400" b="1" spc="-5" dirty="0" err="1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</a:t>
                      </a:r>
                      <a:r>
                        <a:rPr sz="1400" b="1" spc="5" dirty="0" err="1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</a:t>
                      </a:r>
                      <a:r>
                        <a:rPr lang="ru-RU" sz="1400" b="0" spc="0" dirty="0">
                          <a:solidFill>
                            <a:srgbClr val="857EB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ru-RU" sz="1400" b="0" spc="0" baseline="0" dirty="0">
                          <a:solidFill>
                            <a:srgbClr val="857EB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 err="1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</a:t>
                      </a:r>
                      <a:r>
                        <a:rPr sz="1400" b="1" spc="-114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читель</a:t>
                      </a: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86761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Эксп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ерт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ы</a:t>
                      </a:r>
                      <a:r>
                        <a:rPr sz="1400" b="1" spc="-10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</a:t>
                      </a:r>
                      <a:r>
                        <a:rPr sz="1400" b="1" spc="-12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ы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пол</a:t>
                      </a:r>
                      <a:r>
                        <a:rPr sz="1400" b="1" spc="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ю</a:t>
                      </a:r>
                      <a:r>
                        <a:rPr sz="1400" b="1" spc="-9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ЛР</a:t>
                      </a:r>
                      <a:endParaRPr sz="1400" b="1" dirty="0">
                        <a:solidFill>
                          <a:srgbClr val="00339A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Пас</a:t>
                      </a:r>
                      <a:r>
                        <a:rPr sz="1400" b="1" spc="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орт</a:t>
                      </a:r>
                      <a:r>
                        <a:rPr sz="1400" b="1" spc="-12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  <a:r>
                        <a:rPr sz="1400" b="1" spc="-12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асп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</a:t>
                      </a:r>
                      <a:r>
                        <a:rPr sz="1400" b="1" spc="-1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елен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ие</a:t>
                      </a:r>
                      <a:r>
                        <a:rPr sz="1400" b="1" spc="-10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b="1" spc="-12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ППЭ</a:t>
                      </a:r>
                      <a:endParaRPr sz="1400" b="1" dirty="0">
                        <a:solidFill>
                          <a:srgbClr val="00339A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рошёл</a:t>
                      </a:r>
                      <a:r>
                        <a:rPr sz="1400" b="1" spc="-12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sz="1400" b="1" spc="-10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гото</a:t>
                      </a:r>
                      <a:r>
                        <a:rPr sz="1400" b="1" spc="-5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ку</a:t>
                      </a:r>
                    </a:p>
                    <a:p>
                      <a:pPr marL="9207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spc="-12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близкий</a:t>
                      </a:r>
                      <a:r>
                        <a:rPr sz="1400" b="1" spc="-12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ств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нн</a:t>
                      </a: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</a:t>
                      </a:r>
                      <a:r>
                        <a:rPr sz="1400" b="1" spc="5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</a:t>
                      </a:r>
                      <a:r>
                        <a:rPr sz="1400" dirty="0">
                          <a:solidFill>
                            <a:srgbClr val="857EB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sz="1400" spc="-110" dirty="0">
                          <a:solidFill>
                            <a:srgbClr val="857EB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dirty="0" err="1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</a:t>
                      </a:r>
                      <a:r>
                        <a:rPr sz="1400" b="1" spc="-114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1400" b="1" spc="5" dirty="0" err="1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</a:t>
                      </a:r>
                      <a:r>
                        <a:rPr sz="1400" b="1" dirty="0" err="1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чител</a:t>
                      </a:r>
                      <a:r>
                        <a:rPr lang="ru-RU" sz="1400" b="1" dirty="0">
                          <a:solidFill>
                            <a:srgbClr val="00339A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ь</a:t>
                      </a: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CCA8F25-E500-EC90-1F1F-E0AE2201B1BC}"/>
              </a:ext>
            </a:extLst>
          </p:cNvPr>
          <p:cNvSpPr txBox="1"/>
          <p:nvPr/>
        </p:nvSpPr>
        <p:spPr>
          <a:xfrm>
            <a:off x="467544" y="190381"/>
            <a:ext cx="8465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Привлечение работников ОО к организации и проведению ГИА (п. 56, п.58)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8B80C6-EB1E-96B5-9DB4-B107C16B6833}"/>
              </a:ext>
            </a:extLst>
          </p:cNvPr>
          <p:cNvSpPr txBox="1"/>
          <p:nvPr/>
        </p:nvSpPr>
        <p:spPr>
          <a:xfrm>
            <a:off x="1547664" y="404664"/>
            <a:ext cx="432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339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ОРГАНИЗАЦИЯ ГИА-9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C5A36D-8807-4C5B-E471-CDF15F6E186F}"/>
              </a:ext>
            </a:extLst>
          </p:cNvPr>
          <p:cNvSpPr txBox="1"/>
          <p:nvPr/>
        </p:nvSpPr>
        <p:spPr>
          <a:xfrm>
            <a:off x="827584" y="1196752"/>
            <a:ext cx="39005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Работникам ППЭ в день проведения </a:t>
            </a:r>
          </a:p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экзамена </a:t>
            </a:r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запрещается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E95227-487B-B1E2-131C-0228873483A6}"/>
              </a:ext>
            </a:extLst>
          </p:cNvPr>
          <p:cNvSpPr txBox="1"/>
          <p:nvPr/>
        </p:nvSpPr>
        <p:spPr>
          <a:xfrm>
            <a:off x="331159" y="2235061"/>
            <a:ext cx="43969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Находиться в ППЭ в случае несоответствия </a:t>
            </a: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требованиям, предъявляемым к лицам,</a:t>
            </a: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привлекаемым к проведению экзаменов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Иметь при себе средства связи, фото-, аудио- и видеоаппаратуру, электронно-вычислительную технику, справочные материалы, письменные заметки и иные средства хранения  и передачи информации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Оказывать содействие участникам экзаменов, в том числе передавать им средства связи, электронно-вычислительную технику, фото-, аудио- и видеоаппаратуру, справочные материалы, письменные заметки и иные средства хранения и передачи информации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06CFDD-D165-123B-84ED-471A7E0F2923}"/>
              </a:ext>
            </a:extLst>
          </p:cNvPr>
          <p:cNvSpPr txBox="1"/>
          <p:nvPr/>
        </p:nvSpPr>
        <p:spPr>
          <a:xfrm>
            <a:off x="5868144" y="1484784"/>
            <a:ext cx="2186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Во время экзамена: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906CA7-5BA3-AF75-75E1-725076FF05EF}"/>
              </a:ext>
            </a:extLst>
          </p:cNvPr>
          <p:cNvSpPr txBox="1"/>
          <p:nvPr/>
        </p:nvSpPr>
        <p:spPr>
          <a:xfrm>
            <a:off x="5423772" y="1967635"/>
            <a:ext cx="36407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</a:rPr>
              <a:t>Участники экзаменов не должны: </a:t>
            </a:r>
          </a:p>
        </p:txBody>
      </p:sp>
      <p:pic>
        <p:nvPicPr>
          <p:cNvPr id="7" name="Picture 4" descr="C:\Users\Директор\Downloads\IMG_9119.jpg">
            <a:extLst>
              <a:ext uri="{FF2B5EF4-FFF2-40B4-BE49-F238E27FC236}">
                <a16:creationId xmlns:a16="http://schemas.microsoft.com/office/drawing/2014/main" id="{8A9F21FD-B554-B0BF-7B24-2DF071C1B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4048" y="2449336"/>
            <a:ext cx="4115679" cy="36938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22985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848872" cy="57606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339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ОФИЦИАЛЬНЫЕ ИНФОРМАЦИОННЫЕ РЕСУРСЫ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4C88AAD-01B3-28E8-1839-462F6948FDB2}"/>
              </a:ext>
            </a:extLst>
          </p:cNvPr>
          <p:cNvSpPr/>
          <p:nvPr/>
        </p:nvSpPr>
        <p:spPr>
          <a:xfrm>
            <a:off x="755576" y="1196752"/>
            <a:ext cx="7848872" cy="5387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http://obrnadzor.gov.ru/</a:t>
            </a:r>
            <a:r>
              <a:rPr lang="ru-RU" sz="1900" b="1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официальный сайт Федеральной службы по надзору в сфере образования и науки (</a:t>
            </a:r>
            <a:r>
              <a:rPr lang="ru-RU" sz="19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Рособрнадзор</a:t>
            </a:r>
            <a:r>
              <a:rPr lang="ru-RU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);</a:t>
            </a: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endParaRPr lang="ru-RU" sz="19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http://fipi.ru/</a:t>
            </a:r>
            <a:r>
              <a:rPr lang="ru-RU" sz="1900" b="1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официальный сайт ФГБНУ «Федеральный институт педагогических измерений» (ФГБНУ «ФИПИ»);</a:t>
            </a: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endParaRPr lang="ru-RU" sz="19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https://edu.gov.ru/</a:t>
            </a:r>
            <a:r>
              <a:rPr lang="ru-RU" sz="1900" b="1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официальный сайт Министерства просвещения Российской Федерации;</a:t>
            </a: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endParaRPr lang="ru-RU" sz="19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en-US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://</a:t>
            </a:r>
            <a:r>
              <a:rPr lang="en-US" sz="1900" b="1" u="sng" dirty="0" err="1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minobr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1900" b="1" u="sng" dirty="0" err="1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krasnodar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1900" b="1" u="sng" dirty="0" err="1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ru-RU" sz="1900" b="1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официальный сайт министерства образования, науки и молодежной политики Краснодарского края;</a:t>
            </a: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endParaRPr lang="ru-RU" sz="1900" b="1" dirty="0">
              <a:solidFill>
                <a:srgbClr val="00249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en-US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</a:t>
            </a:r>
            <a:r>
              <a:rPr lang="en-US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gas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900" b="1" u="sng" dirty="0" err="1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kubannet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900" b="1" u="sng" dirty="0" err="1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ru-RU" sz="1900" b="1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официальный сайт ГКУ КК Центра оценки качества образования;</a:t>
            </a: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endParaRPr lang="ru-RU" sz="19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en-US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</a:t>
            </a:r>
            <a:r>
              <a:rPr lang="en-US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900" b="1" u="sng" dirty="0" err="1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iro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23.</a:t>
            </a:r>
            <a:r>
              <a:rPr lang="en-US" sz="1900" b="1" u="sng" dirty="0" err="1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ru-RU" sz="1900" b="1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официальный сайт ГБОУ ДПО «Институт развития образования» Краснодарского края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E97696C-7B72-B2F0-2572-71AA6DC858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087" y="1154423"/>
            <a:ext cx="891521" cy="73150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06DEE8-9C51-1732-B223-F2257B1FC2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352" y="2004455"/>
            <a:ext cx="770256" cy="7785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2EDF270-93FA-F10A-6EF3-49B456969E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0219" y="3056615"/>
            <a:ext cx="817787" cy="74477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34D5E97-20D0-31AF-3FE0-48F458B311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657" y="3944003"/>
            <a:ext cx="595837" cy="59377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428FBCB-3FF9-47EA-2008-D25710A847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0219" y="4737074"/>
            <a:ext cx="1117627" cy="63614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F3D4B30-5B37-00D6-4B6A-8AC940CDE5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9219" y="5660302"/>
            <a:ext cx="732714" cy="71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72964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8671</TotalTime>
  <Words>949</Words>
  <PresentationFormat>Экран (4:3)</PresentationFormat>
  <Paragraphs>109</Paragraphs>
  <Slides>10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</vt:lpstr>
      <vt:lpstr>Wingdings 3</vt:lpstr>
      <vt:lpstr>Аспект</vt:lpstr>
      <vt:lpstr>CorelDRAW</vt:lpstr>
      <vt:lpstr>Презентация PowerPoint</vt:lpstr>
      <vt:lpstr>Нормативно-правовая база</vt:lpstr>
      <vt:lpstr>Презентация PowerPoint</vt:lpstr>
      <vt:lpstr>Презентация PowerPoint</vt:lpstr>
      <vt:lpstr>Регламентированы случаи опоздания участников экзаменов и порядок действий лиц,  привлекаемых к организации и проведению экзаменов, при опозданиях и неявке участников</vt:lpstr>
      <vt:lpstr>Презентация PowerPoint</vt:lpstr>
      <vt:lpstr>Презентация PowerPoint</vt:lpstr>
      <vt:lpstr>Презентация PowerPoint</vt:lpstr>
      <vt:lpstr>ОФИЦИАЛЬНЫЕ ИНФОРМАЦИОННЫЕ РЕСУРСЫ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2019-08-19T14:08:04Z</cp:lastPrinted>
  <dcterms:created xsi:type="dcterms:W3CDTF">2016-08-14T06:32:03Z</dcterms:created>
  <dcterms:modified xsi:type="dcterms:W3CDTF">2023-10-17T10:33:50Z</dcterms:modified>
</cp:coreProperties>
</file>