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371600"/>
            <a:ext cx="8640960" cy="1927225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Решение задач с помощью дробных рациональных уравнений</a:t>
            </a:r>
            <a:endParaRPr lang="ru-RU" sz="4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6640" cy="17526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Цель: рассмотреть типы задач, решаемых с помощью дробных рациональных уравнений, понятие математической модели и этапы решения задачи.</a:t>
            </a:r>
            <a:endParaRPr lang="ru-RU" b="1" i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19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856984" cy="1191344"/>
          </a:xfrm>
        </p:spPr>
        <p:txBody>
          <a:bodyPr/>
          <a:lstStyle/>
          <a:p>
            <a:r>
              <a:rPr lang="ru-RU" sz="2200" b="1" i="1" dirty="0">
                <a:solidFill>
                  <a:srgbClr val="002060"/>
                </a:solidFill>
                <a:latin typeface="Century Schoolbook" pitchFamily="18" charset="0"/>
                <a:ea typeface="Times New Roman"/>
                <a:cs typeface="Times New Roman"/>
              </a:rPr>
              <a:t>Поезд опаздывал на 1 час, и чтобы приехать вовремя, увеличил скорость на 10 км/час на перегоне в 720 км. Найти скорость поезда по расписанию.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>
                  <a:buClr>
                    <a:srgbClr val="F07F09"/>
                  </a:buClr>
                </a:pPr>
                <a:r>
                  <a:rPr lang="ru-RU" dirty="0" smtClean="0">
                    <a:solidFill>
                      <a:srgbClr val="C00000"/>
                    </a:solidFill>
                    <a:latin typeface="Century Schoolbook" pitchFamily="18" charset="0"/>
                  </a:rPr>
                  <a:t>Третий этап</a:t>
                </a:r>
                <a:r>
                  <a:rPr lang="ru-RU" dirty="0">
                    <a:solidFill>
                      <a:srgbClr val="C00000"/>
                    </a:solidFill>
                    <a:latin typeface="Century Schoolbook" pitchFamily="18" charset="0"/>
                  </a:rPr>
                  <a:t>. </a:t>
                </a:r>
                <a:r>
                  <a:rPr lang="ru-RU" i="1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Ответ на вопрос задачи.</a:t>
                </a:r>
              </a:p>
              <a:p>
                <a:pPr marL="0" lvl="0" indent="0">
                  <a:buClr>
                    <a:srgbClr val="F07F09"/>
                  </a:buClr>
                  <a:buNone/>
                </a:pPr>
                <a:r>
                  <a:rPr lang="ru-RU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Так как скорость поезда не может выражаться отрицательным числом, то значение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/>
                      </a:rPr>
                      <m:t>=−90 </m:t>
                    </m:r>
                  </m:oMath>
                </a14:m>
                <a:r>
                  <a:rPr lang="ru-RU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не подходит условию задачи.</a:t>
                </a:r>
                <a:r>
                  <a:rPr lang="en-US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 </a:t>
                </a:r>
                <a:endParaRPr lang="ru-RU" dirty="0" smtClean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/>
                      </a:rPr>
                      <m:t>=80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 – </a:t>
                </a:r>
                <a:r>
                  <a:rPr lang="ru-RU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скорость поезда по расписанию.</a:t>
                </a:r>
              </a:p>
              <a:p>
                <a:pPr marL="0" lvl="0" indent="0">
                  <a:buClr>
                    <a:srgbClr val="F07F09"/>
                  </a:buClr>
                  <a:buNone/>
                </a:pPr>
                <a:endParaRPr lang="ru-RU" dirty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r>
                  <a:rPr lang="ru-RU" dirty="0" smtClean="0">
                    <a:latin typeface="Century Schoolbook" pitchFamily="18" charset="0"/>
                  </a:rPr>
                  <a:t>Ответ: </a:t>
                </a:r>
                <a:r>
                  <a:rPr lang="ru-RU" i="1" dirty="0" smtClean="0">
                    <a:latin typeface="Century Schoolbook" pitchFamily="18" charset="0"/>
                  </a:rPr>
                  <a:t>80 км/ч.</a:t>
                </a:r>
                <a:endParaRPr lang="ru-RU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1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316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9036496" cy="1440160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  <a:latin typeface="Century Schoolbook" pitchFamily="18" charset="0"/>
              </a:rPr>
              <a:t>На изготовление 40 деталей первый рабочий тратит на 2 часа больше, чем второй на изготовление 36 деталей. Сколько деталей в час делает первый рабочий, если известно, что второй за час делает на 1 деталь больше?</a:t>
            </a:r>
            <a:endParaRPr lang="ru-RU" sz="2000" b="1" i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844824"/>
                <a:ext cx="8784976" cy="4896544"/>
              </a:xfrm>
            </p:spPr>
            <p:txBody>
              <a:bodyPr/>
              <a:lstStyle/>
              <a:p>
                <a:pPr lvl="0">
                  <a:buClr>
                    <a:srgbClr val="F07F09"/>
                  </a:buClr>
                </a:pPr>
                <a:r>
                  <a:rPr lang="ru-RU" u="sng" dirty="0" smtClean="0">
                    <a:solidFill>
                      <a:srgbClr val="C00000"/>
                    </a:solidFill>
                    <a:latin typeface="Century Schoolbook" pitchFamily="18" charset="0"/>
                  </a:rPr>
                  <a:t>Первый этап</a:t>
                </a:r>
                <a:r>
                  <a:rPr lang="ru-RU" dirty="0">
                    <a:solidFill>
                      <a:prstClr val="black"/>
                    </a:solidFill>
                    <a:latin typeface="Century Schoolbook" pitchFamily="18" charset="0"/>
                  </a:rPr>
                  <a:t>. </a:t>
                </a:r>
                <a:r>
                  <a:rPr lang="ru-RU" i="1" dirty="0">
                    <a:solidFill>
                      <a:prstClr val="black"/>
                    </a:solidFill>
                    <a:latin typeface="Century Schoolbook" pitchFamily="18" charset="0"/>
                  </a:rPr>
                  <a:t>Составление математической модели.</a:t>
                </a:r>
              </a:p>
              <a:p>
                <a:pPr marL="0" lvl="0" indent="0">
                  <a:buClr>
                    <a:srgbClr val="F07F09"/>
                  </a:buClr>
                  <a:buNone/>
                </a:pPr>
                <a:r>
                  <a:rPr lang="ru-RU" dirty="0">
                    <a:solidFill>
                      <a:prstClr val="black"/>
                    </a:solidFill>
                    <a:latin typeface="Century Schoolbook" pitchFamily="18" charset="0"/>
                  </a:rPr>
                  <a:t>Занесём данные задачи в таблицу</a:t>
                </a:r>
                <a:r>
                  <a:rPr lang="ru-RU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:</a:t>
                </a:r>
              </a:p>
              <a:p>
                <a:pPr marL="0" lvl="0" indent="0">
                  <a:buClr>
                    <a:srgbClr val="F07F09"/>
                  </a:buClr>
                  <a:buNone/>
                </a:pPr>
                <a:endParaRPr lang="ru-RU" dirty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:endParaRPr lang="ru-RU" dirty="0" smtClean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:endParaRPr lang="ru-RU" dirty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:endParaRPr lang="ru-RU" dirty="0" smtClean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:endParaRPr lang="ru-RU" dirty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r>
                  <a:rPr lang="ru-RU" dirty="0" smtClean="0">
                    <a:latin typeface="Century Schoolbook" pitchFamily="18" charset="0"/>
                  </a:rPr>
                  <a:t>Так как первый рабочий на выполнение работы тратит на 2 часа больше, то составим уравнение: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36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844824"/>
                <a:ext cx="8784976" cy="4896544"/>
              </a:xfrm>
              <a:blipFill rotWithShape="1">
                <a:blip r:embed="rId2"/>
                <a:stretch>
                  <a:fillRect l="-1040" t="-996" r="-17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605867"/>
              </p:ext>
            </p:extLst>
          </p:nvPr>
        </p:nvGraphicFramePr>
        <p:xfrm>
          <a:off x="179512" y="2780928"/>
          <a:ext cx="8712969" cy="1872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8242"/>
                <a:gridCol w="1669986"/>
                <a:gridCol w="2976931"/>
                <a:gridCol w="1887810"/>
              </a:tblGrid>
              <a:tr h="3959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latin typeface="Century Schoolbook" pitchFamily="18" charset="0"/>
                        </a:rPr>
                        <a:t>работа 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latin typeface="Century Schoolbook" pitchFamily="18" charset="0"/>
                        </a:rPr>
                        <a:t>производительность</a:t>
                      </a:r>
                      <a:r>
                        <a:rPr lang="en-US" b="1" i="1" dirty="0" smtClean="0">
                          <a:latin typeface="Century Schoolbook" pitchFamily="18" charset="0"/>
                        </a:rPr>
                        <a:t> (</a:t>
                      </a:r>
                      <a:r>
                        <a:rPr lang="ru-RU" b="1" i="1" dirty="0" smtClean="0">
                          <a:latin typeface="Century Schoolbook" pitchFamily="18" charset="0"/>
                        </a:rPr>
                        <a:t>дет/час</a:t>
                      </a:r>
                      <a:r>
                        <a:rPr lang="en-US" b="1" i="1" dirty="0" smtClean="0">
                          <a:latin typeface="Century Schoolbook" pitchFamily="18" charset="0"/>
                        </a:rPr>
                        <a:t>)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latin typeface="Century Schoolbook" pitchFamily="18" charset="0"/>
                        </a:rPr>
                        <a:t>время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656064">
                <a:tc>
                  <a:txBody>
                    <a:bodyPr/>
                    <a:lstStyle/>
                    <a:p>
                      <a:pPr algn="ctr"/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ru-RU" b="0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entury Schoolbook" pitchFamily="18" charset="0"/>
                        </a:rPr>
                        <a:t> </a:t>
                      </a:r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8236" y="3518556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1-ый рабочий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8236" y="4108430"/>
            <a:ext cx="1786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2-ой рабочий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39474" y="3549497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40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24707" y="410843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36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23373" y="354949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Century Schoolbook" pitchFamily="18" charset="0"/>
              </a:rPr>
              <a:t>x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7118" y="4054260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Century Schoolbook" pitchFamily="18" charset="0"/>
              </a:rPr>
              <a:t>x+1</a:t>
            </a:r>
            <a:endParaRPr lang="ru-RU" b="1" i="1" dirty="0">
              <a:latin typeface="Century Schoolbook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99637" y="3486708"/>
                <a:ext cx="473206" cy="5369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𝟒𝟎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b="1" dirty="0" smtClean="0"/>
                  <a:t> </a:t>
                </a:r>
                <a:endParaRPr lang="ru-RU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9637" y="3486708"/>
                <a:ext cx="473206" cy="53694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586115" y="4108429"/>
                <a:ext cx="569387" cy="4925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𝟑𝟔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b="1" dirty="0" smtClean="0"/>
                  <a:t> </a:t>
                </a:r>
                <a:endParaRPr lang="ru-RU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6115" y="4108429"/>
                <a:ext cx="569387" cy="492507"/>
              </a:xfrm>
              <a:prstGeom prst="rect">
                <a:avLst/>
              </a:prstGeom>
              <a:blipFill rotWithShape="1">
                <a:blip r:embed="rId4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917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9036496" cy="1296144"/>
          </a:xfrm>
        </p:spPr>
        <p:txBody>
          <a:bodyPr>
            <a:no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Century Schoolbook" pitchFamily="18" charset="0"/>
              </a:rPr>
              <a:t>На изготовление 40 деталей первый рабочий тратит на 2 часа больше, чем второй на изготовление 36 деталей. Сколько деталей в час делает первый рабочий, если известно, что второй за час делает на 1 деталь больше?</a:t>
            </a: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628800"/>
                <a:ext cx="8712968" cy="5040560"/>
              </a:xfrm>
            </p:spPr>
            <p:txBody>
              <a:bodyPr>
                <a:normAutofit lnSpcReduction="10000"/>
              </a:bodyPr>
              <a:lstStyle/>
              <a:p>
                <a:pPr lvl="0">
                  <a:buClr>
                    <a:srgbClr val="F07F09"/>
                  </a:buClr>
                </a:pPr>
                <a:r>
                  <a:rPr lang="ru-RU" dirty="0" smtClean="0">
                    <a:solidFill>
                      <a:srgbClr val="C00000"/>
                    </a:solidFill>
                    <a:latin typeface="Century Schoolbook" pitchFamily="18" charset="0"/>
                  </a:rPr>
                  <a:t>Второй этап. </a:t>
                </a:r>
                <a:r>
                  <a:rPr lang="ru-RU" i="1" dirty="0">
                    <a:solidFill>
                      <a:prstClr val="black"/>
                    </a:solidFill>
                    <a:latin typeface="Century Schoolbook" pitchFamily="18" charset="0"/>
                  </a:rPr>
                  <a:t>Работа с математической моделью.</a:t>
                </a:r>
              </a:p>
              <a:p>
                <a:pPr marL="0" lvl="0" indent="0">
                  <a:buClr>
                    <a:srgbClr val="F07F09"/>
                  </a:buClr>
                  <a:buNone/>
                </a:pPr>
                <a:r>
                  <a:rPr lang="ru-RU" dirty="0">
                    <a:solidFill>
                      <a:prstClr val="black"/>
                    </a:solidFill>
                    <a:latin typeface="Century Schoolbook" pitchFamily="18" charset="0"/>
                  </a:rPr>
                  <a:t>Решим уравнение:</a:t>
                </a:r>
              </a:p>
              <a:p>
                <a:pPr marL="0" lvl="0" indent="0">
                  <a:buClr>
                    <a:srgbClr val="F07F09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40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36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40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−36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−40=0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=−4,  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US" dirty="0" smtClean="0"/>
              </a:p>
              <a:p>
                <a:pPr marL="0" lvl="0" indent="0">
                  <a:buClr>
                    <a:srgbClr val="F07F09"/>
                  </a:buClr>
                  <a:buNone/>
                </a:pPr>
                <a:r>
                  <a:rPr lang="ru-RU" dirty="0">
                    <a:solidFill>
                      <a:prstClr val="black"/>
                    </a:solidFill>
                    <a:latin typeface="Century Schoolbook" pitchFamily="18" charset="0"/>
                  </a:rPr>
                  <a:t>При данных значениях </a:t>
                </a:r>
                <a:r>
                  <a:rPr lang="en-US" i="1" dirty="0">
                    <a:solidFill>
                      <a:prstClr val="black"/>
                    </a:solidFill>
                    <a:latin typeface="Century Schoolbook" pitchFamily="18" charset="0"/>
                  </a:rPr>
                  <a:t>x</a:t>
                </a:r>
                <a:r>
                  <a:rPr lang="ru-RU" dirty="0">
                    <a:solidFill>
                      <a:prstClr val="black"/>
                    </a:solidFill>
                    <a:latin typeface="Century Schoolbook" pitchFamily="18" charset="0"/>
                  </a:rPr>
                  <a:t> знаменатели дробей не равны нулю, значит эти значения </a:t>
                </a:r>
                <a:r>
                  <a:rPr lang="en-US" dirty="0">
                    <a:solidFill>
                      <a:prstClr val="black"/>
                    </a:solidFill>
                    <a:latin typeface="Century Schoolbook" pitchFamily="18" charset="0"/>
                  </a:rPr>
                  <a:t>- </a:t>
                </a:r>
                <a:r>
                  <a:rPr lang="ru-RU" dirty="0">
                    <a:solidFill>
                      <a:prstClr val="black"/>
                    </a:solidFill>
                    <a:latin typeface="Century Schoolbook" pitchFamily="18" charset="0"/>
                  </a:rPr>
                  <a:t>корни составленного уравнения.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628800"/>
                <a:ext cx="8712968" cy="5040560"/>
              </a:xfrm>
              <a:blipFill rotWithShape="1">
                <a:blip r:embed="rId2"/>
                <a:stretch>
                  <a:fillRect l="-1049" t="-16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976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928992" cy="1368152"/>
          </a:xfrm>
        </p:spPr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Century Schoolbook" pitchFamily="18" charset="0"/>
              </a:rPr>
              <a:t>На изготовление 40 деталей первый рабочий тратит на 2 часа больше, чем второй на изготовление 36 деталей. Сколько деталей в час делает первый рабочий, если известно, что второй за час делает на 1 деталь больше?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844824"/>
                <a:ext cx="8640960" cy="4632176"/>
              </a:xfrm>
            </p:spPr>
            <p:txBody>
              <a:bodyPr/>
              <a:lstStyle/>
              <a:p>
                <a:pPr lvl="0">
                  <a:buClr>
                    <a:srgbClr val="F07F09"/>
                  </a:buClr>
                </a:pPr>
                <a:r>
                  <a:rPr lang="ru-RU" dirty="0">
                    <a:solidFill>
                      <a:srgbClr val="C00000"/>
                    </a:solidFill>
                    <a:latin typeface="Century Schoolbook" pitchFamily="18" charset="0"/>
                  </a:rPr>
                  <a:t>Третий этап. </a:t>
                </a:r>
                <a:r>
                  <a:rPr lang="ru-RU" i="1" dirty="0">
                    <a:solidFill>
                      <a:prstClr val="black"/>
                    </a:solidFill>
                    <a:latin typeface="Century Schoolbook" pitchFamily="18" charset="0"/>
                  </a:rPr>
                  <a:t>Ответ на вопрос задачи.</a:t>
                </a:r>
              </a:p>
              <a:p>
                <a:pPr marL="0" indent="0">
                  <a:buNone/>
                </a:pPr>
                <a:r>
                  <a:rPr lang="ru-RU" dirty="0" smtClean="0">
                    <a:latin typeface="Century Schoolbook" pitchFamily="18" charset="0"/>
                  </a:rPr>
                  <a:t>Так как производительность не может выражаться отрицательным числом, то значение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𝑥</m:t>
                    </m:r>
                    <m:r>
                      <a:rPr lang="en-US" i="1" dirty="0" smtClean="0">
                        <a:latin typeface="Cambria Math"/>
                      </a:rPr>
                      <m:t>=−4 </m:t>
                    </m:r>
                  </m:oMath>
                </a14:m>
                <a:r>
                  <a:rPr lang="ru-RU" dirty="0" smtClean="0">
                    <a:latin typeface="Century Schoolbook" pitchFamily="18" charset="0"/>
                  </a:rPr>
                  <a:t>не подходит условию задачи. </a:t>
                </a:r>
              </a:p>
              <a:p>
                <a:pPr marL="0" lvl="0" indent="0">
                  <a:buClr>
                    <a:srgbClr val="F07F09"/>
                  </a:buClr>
                  <a:buNone/>
                </a:pPr>
                <a:r>
                  <a:rPr lang="ru-RU" dirty="0">
                    <a:latin typeface="Century Schoolbook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𝑥</m:t>
                    </m:r>
                    <m:r>
                      <a:rPr lang="en-US" i="1" dirty="0" smtClean="0">
                        <a:latin typeface="Cambria Math"/>
                      </a:rPr>
                      <m:t>=5</m:t>
                    </m:r>
                  </m:oMath>
                </a14:m>
                <a:r>
                  <a:rPr lang="ru-RU" dirty="0" smtClean="0">
                    <a:latin typeface="Century Schoolbook" pitchFamily="18" charset="0"/>
                  </a:rPr>
                  <a:t> </a:t>
                </a:r>
                <a:r>
                  <a:rPr lang="en-US" dirty="0" smtClean="0">
                    <a:latin typeface="Century Schoolbook" pitchFamily="18" charset="0"/>
                  </a:rPr>
                  <a:t> </a:t>
                </a:r>
                <a:r>
                  <a:rPr lang="ru-RU" dirty="0" smtClean="0">
                    <a:latin typeface="Century Schoolbook" pitchFamily="18" charset="0"/>
                  </a:rPr>
                  <a:t>деталей</a:t>
                </a:r>
                <a:r>
                  <a:rPr lang="en-US" dirty="0" smtClean="0">
                    <a:latin typeface="Century Schoolbook" pitchFamily="18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Century Schoolbook" pitchFamily="18" charset="0"/>
                  </a:rPr>
                  <a:t>в час делает первый рабочий.</a:t>
                </a:r>
              </a:p>
              <a:p>
                <a:pPr marL="0" indent="0">
                  <a:buNone/>
                </a:pPr>
                <a:endParaRPr lang="en-US" i="1" dirty="0" smtClean="0"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r>
                  <a:rPr lang="ru-RU" i="1" dirty="0" smtClean="0">
                    <a:latin typeface="Century Schoolbook" pitchFamily="18" charset="0"/>
                  </a:rPr>
                  <a:t>Ответ: 5 деталей.</a:t>
                </a:r>
                <a:endParaRPr lang="ru-RU" i="1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844824"/>
                <a:ext cx="8640960" cy="4632176"/>
              </a:xfrm>
              <a:blipFill rotWithShape="1">
                <a:blip r:embed="rId2"/>
                <a:stretch>
                  <a:fillRect l="-1058" t="-1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21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648072"/>
          </a:xfrm>
        </p:spPr>
        <p:txBody>
          <a:bodyPr>
            <a:normAutofit/>
          </a:bodyPr>
          <a:lstStyle/>
          <a:p>
            <a:pPr algn="ctr"/>
            <a:r>
              <a:rPr lang="ru-RU" sz="3200" i="1" dirty="0" smtClean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Составьте математические модели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877272"/>
          </a:xfrm>
        </p:spPr>
        <p:txBody>
          <a:bodyPr/>
          <a:lstStyle/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000" dirty="0">
                <a:solidFill>
                  <a:srgbClr val="000000"/>
                </a:solidFill>
                <a:latin typeface="Century Schoolbook" pitchFamily="18" charset="0"/>
                <a:ea typeface="Times New Roman"/>
                <a:cs typeface="Times New Roman"/>
              </a:rPr>
              <a:t>С автобусной станции выехал автобус до железнодорожного вокзала, находящемся на расстоянии 40 км. Один из пассажиров автобуса опоздал к отправлению автобуса, и поехал на железнодорожный вокзал на такси, через 10 минут после автобуса. Автобус и такси приехали на железнодорожный вокзал одновременно. Известно также, что скорость такси на 20 км/ч больше скорости автобуса. Необходимо найти скорость такси и скорость автобуса</a:t>
            </a:r>
            <a:r>
              <a:rPr lang="ru-RU" sz="2000" dirty="0" smtClean="0">
                <a:solidFill>
                  <a:srgbClr val="000000"/>
                </a:solidFill>
                <a:latin typeface="Century Schoolbook" pitchFamily="18" charset="0"/>
                <a:ea typeface="Times New Roman"/>
                <a:cs typeface="Times New Roman"/>
              </a:rPr>
              <a:t>.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endParaRPr lang="ru-RU" sz="2000" dirty="0">
              <a:solidFill>
                <a:srgbClr val="000000"/>
              </a:solidFill>
              <a:latin typeface="Century Schoolbook" pitchFamily="18" charset="0"/>
              <a:ea typeface="Times New Roman"/>
              <a:cs typeface="Times New Roman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endParaRPr lang="ru-RU" sz="2000" dirty="0" smtClean="0">
              <a:solidFill>
                <a:srgbClr val="000000"/>
              </a:solidFill>
              <a:latin typeface="Century Schoolbook" pitchFamily="18" charset="0"/>
              <a:ea typeface="Times New Roman"/>
              <a:cs typeface="Times New Roman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endParaRPr lang="ru-RU" sz="2000" dirty="0">
              <a:solidFill>
                <a:srgbClr val="000000"/>
              </a:solidFill>
              <a:latin typeface="Century Schoolbook" pitchFamily="18" charset="0"/>
              <a:ea typeface="Times New Roman"/>
              <a:cs typeface="Times New Roman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endParaRPr lang="ru-RU" sz="2000" dirty="0" smtClean="0">
              <a:solidFill>
                <a:srgbClr val="000000"/>
              </a:solidFill>
              <a:latin typeface="Century Schoolbook" pitchFamily="18" charset="0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Century Schoolbook" pitchFamily="18" charset="0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2000" dirty="0">
              <a:latin typeface="Century Schoolbook" pitchFamily="18" charset="0"/>
              <a:ea typeface="Calibri"/>
              <a:cs typeface="Times New Roman"/>
            </a:endParaRPr>
          </a:p>
          <a:p>
            <a:pPr marL="457200" indent="-457200">
              <a:buFont typeface="+mj-lt"/>
              <a:buAutoNum type="arabicParenR"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09129"/>
              </p:ext>
            </p:extLst>
          </p:nvPr>
        </p:nvGraphicFramePr>
        <p:xfrm>
          <a:off x="467544" y="3925348"/>
          <a:ext cx="8424936" cy="1368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6234"/>
                <a:gridCol w="2106234"/>
                <a:gridCol w="2106234"/>
                <a:gridCol w="2106234"/>
              </a:tblGrid>
              <a:tr h="4560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Century Schoolbook" pitchFamily="18" charset="0"/>
                        </a:rPr>
                        <a:t>S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Century Schoolbook" pitchFamily="18" charset="0"/>
                        </a:rPr>
                        <a:t>V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Century Schoolbook" pitchFamily="18" charset="0"/>
                        </a:rPr>
                        <a:t>t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456051">
                <a:tc>
                  <a:txBody>
                    <a:bodyPr/>
                    <a:lstStyle/>
                    <a:p>
                      <a:pPr algn="ctr"/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605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44996" y="4365104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автобус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1843" y="4869160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такси</a:t>
            </a:r>
            <a:endParaRPr lang="ru-RU" b="1" i="1" dirty="0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3809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152" y="332656"/>
            <a:ext cx="8640960" cy="879376"/>
          </a:xfrm>
        </p:spPr>
        <p:txBody>
          <a:bodyPr>
            <a:noAutofit/>
          </a:bodyPr>
          <a:lstStyle/>
          <a:p>
            <a:pPr algn="ctr"/>
            <a:r>
              <a:rPr lang="ru-RU" sz="3200" i="1" dirty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Составьте математические модели задач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268760"/>
                <a:ext cx="8856984" cy="5472608"/>
              </a:xfrm>
            </p:spPr>
            <p:txBody>
              <a:bodyPr/>
              <a:lstStyle/>
              <a:p>
                <a:pPr marL="457200" lvl="0" indent="-457200">
                  <a:lnSpc>
                    <a:spcPct val="115000"/>
                  </a:lnSpc>
                  <a:spcAft>
                    <a:spcPts val="1000"/>
                  </a:spcAft>
                  <a:buClr>
                    <a:srgbClr val="F07F09"/>
                  </a:buClr>
                  <a:buFont typeface="+mj-lt"/>
                  <a:buAutoNum type="arabicParenR" startAt="2"/>
                </a:pPr>
                <a:r>
                  <a:rPr lang="ru-RU" sz="2000" dirty="0" smtClean="0">
                    <a:solidFill>
                      <a:srgbClr val="000000"/>
                    </a:solidFill>
                    <a:latin typeface="Century Schoolbook" pitchFamily="18" charset="0"/>
                    <a:ea typeface="Times New Roman"/>
                    <a:cs typeface="Times New Roman"/>
                  </a:rPr>
                  <a:t>Теплоход, собственная скорость которого 18 км/ч, прошел 50 км по течению реки и 8 км против течения, затратив на весь путь 3 часа. Какова скорость течения реки?</a:t>
                </a:r>
              </a:p>
              <a:p>
                <a:pPr marL="0" lvl="0" indent="0">
                  <a:lnSpc>
                    <a:spcPct val="115000"/>
                  </a:lnSpc>
                  <a:spcAft>
                    <a:spcPts val="1000"/>
                  </a:spcAft>
                  <a:buClr>
                    <a:srgbClr val="F07F09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/>
                            </a:rPr>
                            <m:t>𝑽</m:t>
                          </m:r>
                        </m:e>
                        <m:sub>
                          <m:r>
                            <a:rPr lang="ru-RU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/>
                            </a:rPr>
                            <m:t>теплохода</m:t>
                          </m:r>
                        </m:sub>
                      </m:sSub>
                      <m:r>
                        <a:rPr lang="ru-RU" sz="2000" b="1" i="1" smtClean="0">
                          <a:solidFill>
                            <a:prstClr val="black"/>
                          </a:solidFill>
                          <a:latin typeface="Cambria Math"/>
                          <a:cs typeface="Times New Roman"/>
                        </a:rPr>
                        <m:t>=</m:t>
                      </m:r>
                    </m:oMath>
                  </m:oMathPara>
                </a14:m>
                <a:endParaRPr lang="ru-RU" sz="2000" b="1" i="1" dirty="0" smtClean="0">
                  <a:solidFill>
                    <a:prstClr val="black"/>
                  </a:solidFill>
                  <a:latin typeface="Century Schoolbook" pitchFamily="18" charset="0"/>
                  <a:ea typeface="Calibri"/>
                  <a:cs typeface="Times New Roman"/>
                </a:endParaRPr>
              </a:p>
              <a:p>
                <a:pPr marL="0" lvl="0" indent="0">
                  <a:lnSpc>
                    <a:spcPct val="115000"/>
                  </a:lnSpc>
                  <a:spcAft>
                    <a:spcPts val="1000"/>
                  </a:spcAft>
                  <a:buClr>
                    <a:srgbClr val="F07F09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/>
                            </a:rPr>
                            <m:t>𝑽</m:t>
                          </m:r>
                        </m:e>
                        <m:sub>
                          <m:r>
                            <a:rPr lang="ru-RU" sz="2000" b="1" i="1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/>
                            </a:rPr>
                            <m:t>реки</m:t>
                          </m:r>
                        </m:sub>
                      </m:sSub>
                      <m:r>
                        <a:rPr lang="ru-RU" sz="2000" b="1" i="1" smtClean="0">
                          <a:solidFill>
                            <a:prstClr val="black"/>
                          </a:solidFill>
                          <a:latin typeface="Cambria Math"/>
                          <a:cs typeface="Times New Roman"/>
                        </a:rPr>
                        <m:t>=</m:t>
                      </m:r>
                    </m:oMath>
                  </m:oMathPara>
                </a14:m>
                <a:endParaRPr lang="ru-RU" sz="2000" b="1" i="1" dirty="0" smtClean="0">
                  <a:solidFill>
                    <a:prstClr val="black"/>
                  </a:solidFill>
                  <a:latin typeface="Century Schoolbook" pitchFamily="18" charset="0"/>
                  <a:ea typeface="Calibri"/>
                  <a:cs typeface="Times New Roman"/>
                </a:endParaRPr>
              </a:p>
              <a:p>
                <a:pPr marL="0" lvl="0" indent="0">
                  <a:lnSpc>
                    <a:spcPct val="115000"/>
                  </a:lnSpc>
                  <a:spcAft>
                    <a:spcPts val="1000"/>
                  </a:spcAft>
                  <a:buClr>
                    <a:srgbClr val="F07F09"/>
                  </a:buClr>
                  <a:buNone/>
                </a:pPr>
                <a:endParaRPr lang="ru-RU" sz="2000" b="1" i="1" dirty="0">
                  <a:solidFill>
                    <a:prstClr val="black"/>
                  </a:solidFill>
                  <a:latin typeface="Century Schoolbook" pitchFamily="18" charset="0"/>
                  <a:ea typeface="Calibri"/>
                  <a:cs typeface="Times New Roman"/>
                </a:endParaRPr>
              </a:p>
              <a:p>
                <a:pPr marL="0" lvl="0" indent="0">
                  <a:lnSpc>
                    <a:spcPct val="115000"/>
                  </a:lnSpc>
                  <a:spcAft>
                    <a:spcPts val="1000"/>
                  </a:spcAft>
                  <a:buClr>
                    <a:srgbClr val="F07F09"/>
                  </a:buClr>
                  <a:buNone/>
                </a:pPr>
                <a:endParaRPr lang="ru-RU" sz="2000" b="1" i="1" dirty="0" smtClean="0">
                  <a:solidFill>
                    <a:prstClr val="black"/>
                  </a:solidFill>
                  <a:latin typeface="Century Schoolbook" pitchFamily="18" charset="0"/>
                  <a:ea typeface="Calibri"/>
                  <a:cs typeface="Times New Roman"/>
                </a:endParaRPr>
              </a:p>
              <a:p>
                <a:pPr marL="0" lvl="0" indent="0">
                  <a:lnSpc>
                    <a:spcPct val="115000"/>
                  </a:lnSpc>
                  <a:spcAft>
                    <a:spcPts val="1000"/>
                  </a:spcAft>
                  <a:buClr>
                    <a:srgbClr val="F07F09"/>
                  </a:buClr>
                  <a:buNone/>
                </a:pPr>
                <a:endParaRPr lang="ru-RU" sz="2000" b="1" i="1" dirty="0">
                  <a:solidFill>
                    <a:prstClr val="black"/>
                  </a:solidFill>
                  <a:latin typeface="Century Schoolbook" pitchFamily="18" charset="0"/>
                  <a:ea typeface="Calibri"/>
                  <a:cs typeface="Times New Roman"/>
                </a:endParaRPr>
              </a:p>
              <a:p>
                <a:pPr marL="0" lvl="0" indent="0">
                  <a:lnSpc>
                    <a:spcPct val="115000"/>
                  </a:lnSpc>
                  <a:spcAft>
                    <a:spcPts val="1000"/>
                  </a:spcAft>
                  <a:buClr>
                    <a:srgbClr val="F07F09"/>
                  </a:buClr>
                  <a:buNone/>
                </a:pPr>
                <a:endParaRPr lang="en-US" sz="2000" b="1" i="1" dirty="0" smtClean="0">
                  <a:solidFill>
                    <a:prstClr val="black"/>
                  </a:solidFill>
                  <a:latin typeface="Century Schoolbook" pitchFamily="18" charset="0"/>
                  <a:ea typeface="Calibri"/>
                  <a:cs typeface="Times New Roman"/>
                </a:endParaRPr>
              </a:p>
              <a:p>
                <a:pPr marL="0" lvl="0" indent="0">
                  <a:lnSpc>
                    <a:spcPct val="115000"/>
                  </a:lnSpc>
                  <a:spcAft>
                    <a:spcPts val="1000"/>
                  </a:spcAft>
                  <a:buClr>
                    <a:srgbClr val="F07F09"/>
                  </a:buClr>
                  <a:buNone/>
                </a:pPr>
                <a:endParaRPr lang="ru-RU" sz="2000" b="1" i="1" dirty="0">
                  <a:solidFill>
                    <a:prstClr val="black"/>
                  </a:solidFill>
                  <a:latin typeface="Century Schoolbook" pitchFamily="18" charset="0"/>
                  <a:ea typeface="Calibri"/>
                  <a:cs typeface="Times New Roman"/>
                </a:endParaRPr>
              </a:p>
              <a:p>
                <a:pPr marL="457200" indent="-457200">
                  <a:buFont typeface="+mj-lt"/>
                  <a:buAutoNum type="arabicParenR" startAt="2"/>
                </a:pPr>
                <a:endParaRPr lang="ru-RU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268760"/>
                <a:ext cx="8856984" cy="5472608"/>
              </a:xfrm>
              <a:blipFill rotWithShape="1">
                <a:blip r:embed="rId2"/>
                <a:stretch>
                  <a:fillRect l="-413" t="-334" r="-9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724503"/>
              </p:ext>
            </p:extLst>
          </p:nvPr>
        </p:nvGraphicFramePr>
        <p:xfrm>
          <a:off x="484517" y="3501663"/>
          <a:ext cx="8280920" cy="14401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48"/>
                <a:gridCol w="1908212"/>
                <a:gridCol w="2070230"/>
                <a:gridCol w="2070230"/>
              </a:tblGrid>
              <a:tr h="48005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Century Schoolbook" pitchFamily="18" charset="0"/>
                        </a:rPr>
                        <a:t>S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Century Schoolbook" pitchFamily="18" charset="0"/>
                        </a:rPr>
                        <a:t>V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Century Schoolbook" pitchFamily="18" charset="0"/>
                        </a:rPr>
                        <a:t>t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4108430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По течению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4477762"/>
            <a:ext cx="230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Против течения</a:t>
            </a:r>
            <a:endParaRPr lang="ru-RU" b="1" i="1" dirty="0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3425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640960" cy="792088"/>
          </a:xfrm>
        </p:spPr>
        <p:txBody>
          <a:bodyPr>
            <a:normAutofit/>
          </a:bodyPr>
          <a:lstStyle/>
          <a:p>
            <a:r>
              <a:rPr lang="ru-RU" sz="3200" i="1" dirty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Составьте математические модели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280248"/>
          </a:xfrm>
        </p:spPr>
        <p:txBody>
          <a:bodyPr/>
          <a:lstStyle/>
          <a:p>
            <a:pPr marL="457200" indent="-457200">
              <a:lnSpc>
                <a:spcPct val="115000"/>
              </a:lnSpc>
              <a:spcAft>
                <a:spcPts val="1000"/>
              </a:spcAft>
              <a:buFont typeface="+mj-lt"/>
              <a:buAutoNum type="arabicParenR" startAt="3"/>
            </a:pPr>
            <a:r>
              <a:rPr lang="ru-RU" sz="2000" dirty="0" smtClean="0">
                <a:solidFill>
                  <a:srgbClr val="000000"/>
                </a:solidFill>
                <a:latin typeface="Century Schoolbook" pitchFamily="18" charset="0"/>
                <a:ea typeface="Times New Roman"/>
                <a:cs typeface="Times New Roman"/>
              </a:rPr>
              <a:t>Секретарь хочет </a:t>
            </a:r>
            <a:r>
              <a:rPr lang="ru-RU" sz="2000" dirty="0">
                <a:solidFill>
                  <a:srgbClr val="000000"/>
                </a:solidFill>
                <a:latin typeface="Century Schoolbook" pitchFamily="18" charset="0"/>
                <a:ea typeface="Times New Roman"/>
                <a:cs typeface="Times New Roman"/>
              </a:rPr>
              <a:t>набрать на компьютере рукопись объемом 450 страниц. Если он будет набирать на 5 страниц в день больше, чем запланировал, то закончит работу на 3 дня раньше. Сколько страниц в день планирует </a:t>
            </a:r>
            <a:r>
              <a:rPr lang="ru-RU" sz="2000" dirty="0" smtClean="0">
                <a:solidFill>
                  <a:srgbClr val="000000"/>
                </a:solidFill>
                <a:latin typeface="Century Schoolbook" pitchFamily="18" charset="0"/>
                <a:ea typeface="Times New Roman"/>
                <a:cs typeface="Times New Roman"/>
              </a:rPr>
              <a:t>набирать секретарь?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2000" dirty="0">
              <a:latin typeface="Century Schoolbook" pitchFamily="18" charset="0"/>
              <a:ea typeface="Calibri"/>
              <a:cs typeface="Times New Roman"/>
            </a:endParaRPr>
          </a:p>
          <a:p>
            <a:pPr marL="457200" indent="-457200">
              <a:buFont typeface="+mj-lt"/>
              <a:buAutoNum type="arabicParenR" startAt="3"/>
            </a:pPr>
            <a:endParaRPr lang="ru-RU" dirty="0">
              <a:latin typeface="Century Schoolbook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244872"/>
              </p:ext>
            </p:extLst>
          </p:nvPr>
        </p:nvGraphicFramePr>
        <p:xfrm>
          <a:off x="323528" y="2924944"/>
          <a:ext cx="8568952" cy="151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2238"/>
                <a:gridCol w="1683187"/>
                <a:gridCol w="2983832"/>
                <a:gridCol w="1759695"/>
              </a:tblGrid>
              <a:tr h="5040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latin typeface="Century Schoolbook" pitchFamily="18" charset="0"/>
                        </a:rPr>
                        <a:t>работа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latin typeface="Century Schoolbook" pitchFamily="18" charset="0"/>
                        </a:rPr>
                        <a:t>производительность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latin typeface="Century Schoolbook" pitchFamily="18" charset="0"/>
                        </a:rPr>
                        <a:t>время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50650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650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344487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По плану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3964414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Фактически </a:t>
            </a:r>
            <a:endParaRPr lang="ru-RU" b="1" i="1" dirty="0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591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i="1" dirty="0" smtClean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Подведём итоги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Какие задачи решаются с помощью дробных рациональных уравнений?</a:t>
            </a:r>
          </a:p>
          <a:p>
            <a:pPr marL="457200" indent="-457200">
              <a:buFont typeface="+mj-lt"/>
              <a:buAutoNum type="arabicParenR"/>
            </a:pPr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Дайте понятие математической модели задачи</a:t>
            </a:r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.</a:t>
            </a:r>
            <a:endParaRPr lang="en-US" b="1" i="1" dirty="0" smtClean="0">
              <a:solidFill>
                <a:srgbClr val="002060"/>
              </a:solidFill>
              <a:latin typeface="Century Schoolbook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Какие типы математических моделей были использованы при решении задач?</a:t>
            </a:r>
            <a:endParaRPr lang="ru-RU" b="1" i="1" dirty="0" smtClean="0">
              <a:solidFill>
                <a:srgbClr val="002060"/>
              </a:solidFill>
              <a:latin typeface="Century Schoolbook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Назовите этапы решения задач.</a:t>
            </a:r>
            <a:endParaRPr lang="ru-RU" b="1" i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068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33400"/>
            <a:ext cx="8640960" cy="990600"/>
          </a:xfrm>
        </p:spPr>
        <p:txBody>
          <a:bodyPr>
            <a:normAutofit/>
          </a:bodyPr>
          <a:lstStyle/>
          <a:p>
            <a:pPr algn="ctr"/>
            <a:r>
              <a:rPr lang="ru-RU" sz="3200" i="1" dirty="0" smtClean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Задание на самоподготовку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entury Schoolbook" pitchFamily="18" charset="0"/>
              </a:rPr>
              <a:t>Закончить решение задач 1, 2, 3.</a:t>
            </a:r>
            <a:endParaRPr lang="ru-RU" sz="2800" dirty="0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35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Повторение пройденного материала</a:t>
            </a:r>
            <a:endParaRPr lang="ru-RU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412776"/>
                <a:ext cx="8712968" cy="5328592"/>
              </a:xfrm>
            </p:spPr>
            <p:txBody>
              <a:bodyPr>
                <a:noAutofit/>
              </a:bodyPr>
              <a:lstStyle/>
              <a:p>
                <a:r>
                  <a:rPr lang="ru-RU" b="1" i="1" dirty="0" smtClean="0">
                    <a:solidFill>
                      <a:srgbClr val="002060"/>
                    </a:solidFill>
                    <a:latin typeface="Century Schoolbook" pitchFamily="18" charset="0"/>
                  </a:rPr>
                  <a:t>Назовите</a:t>
                </a:r>
                <a:r>
                  <a:rPr lang="ru-RU" i="1" dirty="0" smtClean="0">
                    <a:solidFill>
                      <a:srgbClr val="002060"/>
                    </a:solidFill>
                    <a:latin typeface="Century Schoolbook" pitchFamily="18" charset="0"/>
                  </a:rPr>
                  <a:t> </a:t>
                </a:r>
                <a:r>
                  <a:rPr lang="ru-RU" b="1" i="1" dirty="0" smtClean="0">
                    <a:solidFill>
                      <a:srgbClr val="002060"/>
                    </a:solidFill>
                    <a:latin typeface="Century Schoolbook" pitchFamily="18" charset="0"/>
                  </a:rPr>
                  <a:t>дробные рациональные уравнения:</a:t>
                </a:r>
              </a:p>
              <a:p>
                <a:pPr marL="457200" indent="-45720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=1</m:t>
                    </m:r>
                  </m:oMath>
                </a14:m>
                <a:endParaRPr lang="en-US" sz="2800" b="0" i="1" dirty="0" smtClean="0">
                  <a:solidFill>
                    <a:schemeClr val="tx1"/>
                  </a:solidFill>
                  <a:latin typeface="Century Schoolbook" pitchFamily="18" charset="0"/>
                </a:endParaRPr>
              </a:p>
              <a:p>
                <a:pPr marL="457200" indent="-45720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2+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=1</m:t>
                    </m:r>
                  </m:oMath>
                </a14:m>
                <a:endParaRPr lang="en-US" sz="2800" i="1" dirty="0" smtClean="0">
                  <a:solidFill>
                    <a:schemeClr val="tx1"/>
                  </a:solidFill>
                  <a:latin typeface="Century Schoolbook" pitchFamily="18" charset="0"/>
                </a:endParaRPr>
              </a:p>
              <a:p>
                <a:pPr marL="457200" indent="-45720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8−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+7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+7</m:t>
                    </m:r>
                  </m:oMath>
                </a14:m>
                <a:endParaRPr lang="en-US" sz="2800" i="1" dirty="0" smtClean="0">
                  <a:solidFill>
                    <a:schemeClr val="tx1"/>
                  </a:solidFill>
                  <a:latin typeface="Century Schoolbook" pitchFamily="18" charset="0"/>
                </a:endParaRPr>
              </a:p>
              <a:p>
                <a:pPr marL="457200" indent="-45720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8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−3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36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en-US" sz="2800" i="1" dirty="0" smtClean="0">
                  <a:solidFill>
                    <a:schemeClr val="tx1"/>
                  </a:solidFill>
                  <a:latin typeface="Century Schoolbook" pitchFamily="18" charset="0"/>
                </a:endParaRPr>
              </a:p>
              <a:p>
                <a:pPr marL="457200" indent="-45720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−2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en-US" sz="2800" i="1" dirty="0" smtClean="0">
                  <a:solidFill>
                    <a:schemeClr val="tx1"/>
                  </a:solidFill>
                  <a:latin typeface="Century Schoolbook" pitchFamily="18" charset="0"/>
                </a:endParaRPr>
              </a:p>
              <a:p>
                <a:pPr marL="457200" indent="-457200"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−7=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+8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ru-RU" sz="2800" i="1" dirty="0">
                  <a:solidFill>
                    <a:srgbClr val="002060"/>
                  </a:solidFill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412776"/>
                <a:ext cx="8712968" cy="5328592"/>
              </a:xfrm>
              <a:blipFill rotWithShape="1">
                <a:blip r:embed="rId2"/>
                <a:stretch>
                  <a:fillRect l="-559" t="-9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873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ru-RU" sz="3600" i="1" dirty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Повторение пройденного материала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776"/>
                <a:ext cx="8229600" cy="5256584"/>
              </a:xfrm>
            </p:spPr>
            <p:txBody>
              <a:bodyPr/>
              <a:lstStyle/>
              <a:p>
                <a:pPr lvl="0">
                  <a:buClr>
                    <a:srgbClr val="F07F09"/>
                  </a:buClr>
                </a:pPr>
                <a:r>
                  <a:rPr lang="ru-RU" sz="2800" b="1" i="1" dirty="0" smtClean="0">
                    <a:solidFill>
                      <a:srgbClr val="002060"/>
                    </a:solidFill>
                    <a:latin typeface="Century Schoolbook" pitchFamily="18" charset="0"/>
                  </a:rPr>
                  <a:t>Назовите</a:t>
                </a:r>
                <a:r>
                  <a:rPr lang="ru-RU" sz="2800" i="1" dirty="0">
                    <a:solidFill>
                      <a:srgbClr val="002060"/>
                    </a:solidFill>
                    <a:latin typeface="Century Schoolbook" pitchFamily="18" charset="0"/>
                  </a:rPr>
                  <a:t> </a:t>
                </a:r>
                <a:r>
                  <a:rPr lang="ru-RU" sz="2800" b="1" i="1" dirty="0" smtClean="0">
                    <a:solidFill>
                      <a:srgbClr val="002060"/>
                    </a:solidFill>
                    <a:latin typeface="Century Schoolbook" pitchFamily="18" charset="0"/>
                  </a:rPr>
                  <a:t>общий знаменатель дробей, входящих в уравнения:</a:t>
                </a:r>
              </a:p>
              <a:p>
                <a:pPr marL="58293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/>
                          </a:rPr>
                          <m:t>5−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+7</m:t>
                        </m:r>
                      </m:den>
                    </m:f>
                    <m:r>
                      <a:rPr lang="ru-RU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3+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−4</m:t>
                        </m:r>
                      </m:den>
                    </m:f>
                  </m:oMath>
                </a14:m>
                <a:endParaRPr lang="ru-RU" sz="2800" i="1" dirty="0" smtClean="0">
                  <a:latin typeface="Cambria Math"/>
                </a:endParaRPr>
              </a:p>
              <a:p>
                <a:pPr marL="58293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+2</m:t>
                        </m:r>
                      </m:den>
                    </m:f>
                    <m:r>
                      <a:rPr lang="ru-RU" sz="28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+4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−2</m:t>
                        </m:r>
                      </m:den>
                    </m:f>
                    <m:r>
                      <a:rPr lang="ru-RU" sz="2800" b="0" i="1" smtClean="0">
                        <a:latin typeface="Cambria Math"/>
                      </a:rPr>
                      <m:t>=1</m:t>
                    </m:r>
                  </m:oMath>
                </a14:m>
                <a:endParaRPr lang="en-US" sz="2800" dirty="0">
                  <a:latin typeface="Century Schoolbook" pitchFamily="18" charset="0"/>
                </a:endParaRPr>
              </a:p>
              <a:p>
                <a:pPr marL="58293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+3</m:t>
                        </m:r>
                      </m:den>
                    </m:f>
                    <m:r>
                      <a:rPr lang="ru-RU" sz="28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−2</m:t>
                        </m:r>
                      </m:num>
                      <m:den>
                        <m:d>
                          <m:d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+3</m:t>
                            </m:r>
                          </m:e>
                        </m:d>
                        <m:d>
                          <m:d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−3</m:t>
                            </m:r>
                          </m:e>
                        </m:d>
                      </m:den>
                    </m:f>
                    <m:r>
                      <a:rPr lang="ru-RU" sz="2800" b="0" i="1" smtClean="0">
                        <a:latin typeface="Cambria Math"/>
                      </a:rPr>
                      <m:t>=0</m:t>
                    </m:r>
                  </m:oMath>
                </a14:m>
                <a:endParaRPr lang="en-US" sz="2800" dirty="0">
                  <a:latin typeface="Century Schoolbook" pitchFamily="18" charset="0"/>
                </a:endParaRPr>
              </a:p>
              <a:p>
                <a:pPr marL="58293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−2</m:t>
                        </m:r>
                      </m:num>
                      <m:den>
                        <m:sSup>
                          <m:sSupPr>
                            <m:ctrlPr>
                              <a:rPr lang="ru-RU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/>
                          </a:rPr>
                          <m:t>−64</m:t>
                        </m:r>
                      </m:den>
                    </m:f>
                    <m:r>
                      <a:rPr lang="ru-RU" sz="28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+8</m:t>
                        </m:r>
                      </m:den>
                    </m:f>
                    <m:r>
                      <a:rPr lang="ru-RU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>
                  <a:latin typeface="Century Schoolbook" pitchFamily="18" charset="0"/>
                </a:endParaRPr>
              </a:p>
              <a:p>
                <a:pPr marL="58293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−7</m:t>
                        </m:r>
                      </m:den>
                    </m:f>
                    <m:r>
                      <a:rPr lang="ru-RU" sz="28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−2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/>
                          </a:rPr>
                          <m:t>−7</m:t>
                        </m:r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ru-RU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ru-RU" sz="2800" b="1" i="1" dirty="0" smtClean="0">
                  <a:solidFill>
                    <a:srgbClr val="002060"/>
                  </a:solidFill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endParaRPr lang="ru-RU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776"/>
                <a:ext cx="8229600" cy="5256584"/>
              </a:xfrm>
              <a:blipFill rotWithShape="1">
                <a:blip r:embed="rId2"/>
                <a:stretch>
                  <a:fillRect l="-963" t="-11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716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92088"/>
          </a:xfrm>
        </p:spPr>
        <p:txBody>
          <a:bodyPr/>
          <a:lstStyle/>
          <a:p>
            <a:pPr algn="ctr"/>
            <a:r>
              <a:rPr lang="ru-RU" sz="3600" i="1" dirty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Повторение пройденного материала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5136232"/>
          </a:xfrm>
        </p:spPr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Назовите порядок решения дробных рациональных уравнений.</a:t>
            </a:r>
          </a:p>
          <a:p>
            <a:pPr marL="457200" indent="-457200">
              <a:buFont typeface="+mj-lt"/>
              <a:buAutoNum type="arabicParenR"/>
            </a:pPr>
            <a:endParaRPr lang="ru-RU" b="1" i="1" dirty="0">
              <a:solidFill>
                <a:srgbClr val="002060"/>
              </a:solidFill>
              <a:latin typeface="Century Schoolbook" pitchFamily="18" charset="0"/>
            </a:endParaRPr>
          </a:p>
          <a:p>
            <a:pPr marL="582930" indent="-514350">
              <a:buFont typeface="+mj-lt"/>
              <a:buAutoNum type="arabicParenR"/>
            </a:pPr>
            <a:r>
              <a:rPr lang="ru-RU" b="1" i="1" dirty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Найти общий знаменатель дробей, входящих в уравнение.</a:t>
            </a:r>
          </a:p>
          <a:p>
            <a:pPr marL="582930" indent="-514350">
              <a:buFont typeface="+mj-lt"/>
              <a:buAutoNum type="arabicParenR"/>
            </a:pPr>
            <a:r>
              <a:rPr lang="ru-RU" b="1" i="1" dirty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Умножить обе части уравнения на общий знаменатель.</a:t>
            </a:r>
          </a:p>
          <a:p>
            <a:pPr marL="582930" indent="-514350">
              <a:buFont typeface="+mj-lt"/>
              <a:buAutoNum type="arabicParenR"/>
            </a:pPr>
            <a:r>
              <a:rPr lang="ru-RU" b="1" i="1" dirty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Решить получившееся целое уравнение.</a:t>
            </a:r>
          </a:p>
          <a:p>
            <a:pPr marL="582930" indent="-514350">
              <a:buFont typeface="+mj-lt"/>
              <a:buAutoNum type="arabicParenR"/>
            </a:pPr>
            <a:r>
              <a:rPr lang="ru-RU" b="1" i="1" dirty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Исключить из его корней те, которые обращают в нуль общий знаменатель.</a:t>
            </a:r>
          </a:p>
          <a:p>
            <a:pPr marL="457200" indent="-457200">
              <a:buFont typeface="+mj-lt"/>
              <a:buAutoNum type="arabicParenR"/>
            </a:pP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Записать ответ.</a:t>
            </a:r>
            <a:endParaRPr lang="ru-RU" b="1" i="1" dirty="0">
              <a:solidFill>
                <a:schemeClr val="bg2">
                  <a:lumMod val="10000"/>
                </a:schemeClr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44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712968" cy="792088"/>
          </a:xfrm>
        </p:spPr>
        <p:txBody>
          <a:bodyPr>
            <a:normAutofit/>
          </a:bodyPr>
          <a:lstStyle/>
          <a:p>
            <a:pPr algn="ctr"/>
            <a:r>
              <a:rPr lang="ru-RU" sz="3600" i="1" dirty="0" smtClean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Понятие математической модели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Представление реальной ситуации на языке математики с использованием различных правил, свойств и законов математики называется </a:t>
            </a:r>
            <a:r>
              <a:rPr lang="ru-RU" b="1" i="1" dirty="0" smtClean="0">
                <a:solidFill>
                  <a:srgbClr val="C00000"/>
                </a:solidFill>
                <a:latin typeface="Century Schoolbook" pitchFamily="18" charset="0"/>
              </a:rPr>
              <a:t>математической моделью задачи</a:t>
            </a: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.</a:t>
            </a:r>
          </a:p>
          <a:p>
            <a:endParaRPr lang="ru-RU" b="1" dirty="0" smtClean="0">
              <a:solidFill>
                <a:schemeClr val="bg2">
                  <a:lumMod val="10000"/>
                </a:schemeClr>
              </a:solidFill>
              <a:latin typeface="Century Schoolbook" pitchFamily="18" charset="0"/>
            </a:endParaRPr>
          </a:p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Различают несколько видов математических моделей: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а</a:t>
            </a: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лгебраическая модель;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г</a:t>
            </a: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рафическая модель;</a:t>
            </a:r>
          </a:p>
          <a:p>
            <a:pPr>
              <a:buFont typeface="Wingdings" pitchFamily="2" charset="2"/>
              <a:buChar char="ü"/>
            </a:pPr>
            <a:r>
              <a:rPr lang="ru-RU" b="1" i="1" dirty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г</a:t>
            </a: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  <a:latin typeface="Century Schoolbook" pitchFamily="18" charset="0"/>
              </a:rPr>
              <a:t>еометрическая модель.</a:t>
            </a:r>
            <a:endParaRPr lang="ru-RU" b="1" i="1" dirty="0">
              <a:solidFill>
                <a:schemeClr val="bg2">
                  <a:lumMod val="10000"/>
                </a:schemeClr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32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90600"/>
          </a:xfrm>
        </p:spPr>
        <p:txBody>
          <a:bodyPr/>
          <a:lstStyle/>
          <a:p>
            <a:pPr algn="ctr"/>
            <a:r>
              <a:rPr lang="ru-RU" sz="3200" i="1" dirty="0" smtClean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Этапы </a:t>
            </a:r>
            <a:r>
              <a:rPr lang="ru-RU" sz="3200" i="1" dirty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решения </a:t>
            </a:r>
            <a:r>
              <a:rPr lang="ru-RU" sz="3200" i="1" dirty="0" smtClean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7680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Century Schoolbook" pitchFamily="18" charset="0"/>
              </a:rPr>
              <a:t>Первый этап. </a:t>
            </a:r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Составление математической модели.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rPr>
              <a:t>Вводится переменная, текст задачи переводится на математический язык, составляется уравнение.</a:t>
            </a:r>
          </a:p>
          <a:p>
            <a:pPr marL="0" indent="0">
              <a:buNone/>
            </a:pPr>
            <a:r>
              <a:rPr lang="ru-RU" b="1" dirty="0" smtClean="0">
                <a:latin typeface="Century Schoolbook" pitchFamily="18" charset="0"/>
              </a:rPr>
              <a:t>Второй этап. </a:t>
            </a:r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Работа с математической моделью.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rPr>
              <a:t>Решение уравнения.</a:t>
            </a:r>
          </a:p>
          <a:p>
            <a:pPr marL="0" indent="0">
              <a:buNone/>
            </a:pPr>
            <a:r>
              <a:rPr lang="ru-RU" b="1" dirty="0" smtClean="0">
                <a:latin typeface="Century Schoolbook" pitchFamily="18" charset="0"/>
              </a:rPr>
              <a:t>Третий этап. </a:t>
            </a:r>
            <a:r>
              <a:rPr lang="ru-RU" b="1" i="1" dirty="0" smtClean="0">
                <a:solidFill>
                  <a:srgbClr val="002060"/>
                </a:solidFill>
                <a:latin typeface="Century Schoolbook" pitchFamily="18" charset="0"/>
              </a:rPr>
              <a:t>Ответ на вопрос задачи.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rPr>
              <a:t>Анализируя полученное решение, записывается ответ на вопрос задачи.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99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0960" cy="1119336"/>
          </a:xfrm>
        </p:spPr>
        <p:txBody>
          <a:bodyPr>
            <a:normAutofit/>
          </a:bodyPr>
          <a:lstStyle/>
          <a:p>
            <a:pPr algn="ctr"/>
            <a:r>
              <a:rPr lang="ru-RU" sz="3200" i="1" dirty="0" smtClean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itchFamily="18" charset="0"/>
              </a:rPr>
              <a:t>Задачи, приводящие к решению дробных рациональных уравнений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600200"/>
                <a:ext cx="8568952" cy="4876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b="1" dirty="0" smtClean="0">
                    <a:latin typeface="Century Schoolbook" pitchFamily="18" charset="0"/>
                  </a:rPr>
                  <a:t>Задачи, в которых одна величина выражается через другие при помощи дробного выражения:</a:t>
                </a:r>
              </a:p>
              <a:p>
                <a:r>
                  <a:rPr lang="ru-RU" b="1" i="1" dirty="0" smtClean="0">
                    <a:solidFill>
                      <a:srgbClr val="C00000"/>
                    </a:solidFill>
                    <a:latin typeface="Century Schoolbook" pitchFamily="18" charset="0"/>
                  </a:rPr>
                  <a:t>Задачи на движение: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время=</m:t>
                      </m:r>
                      <m:f>
                        <m:fPr>
                          <m:ctrlP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путь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скорость</m:t>
                          </m:r>
                        </m:den>
                      </m:f>
                      <m:r>
                        <a:rPr lang="ru-RU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ru-RU" b="1" i="1" dirty="0" smtClean="0">
                  <a:solidFill>
                    <a:srgbClr val="002060"/>
                  </a:solidFill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скорость=</m:t>
                      </m:r>
                      <m:f>
                        <m:fPr>
                          <m:ctrlP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путь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время</m:t>
                          </m:r>
                        </m:den>
                      </m:f>
                    </m:oMath>
                  </m:oMathPara>
                </a14:m>
                <a:endParaRPr lang="ru-RU" b="1" i="1" dirty="0" smtClean="0">
                  <a:latin typeface="Century Schoolbook" pitchFamily="18" charset="0"/>
                </a:endParaRPr>
              </a:p>
              <a:p>
                <a:r>
                  <a:rPr lang="ru-RU" b="1" i="1" dirty="0" smtClean="0">
                    <a:solidFill>
                      <a:srgbClr val="C00000"/>
                    </a:solidFill>
                    <a:latin typeface="Century Schoolbook" pitchFamily="18" charset="0"/>
                  </a:rPr>
                  <a:t>Задачи на работу: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время=</m:t>
                      </m:r>
                      <m:f>
                        <m:fPr>
                          <m:ctrlP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работа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производительность</m:t>
                          </m:r>
                        </m:den>
                      </m:f>
                    </m:oMath>
                  </m:oMathPara>
                </a14:m>
                <a:endParaRPr lang="ru-RU" b="1" i="1" dirty="0" smtClean="0">
                  <a:solidFill>
                    <a:srgbClr val="002060"/>
                  </a:solidFill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производительность=</m:t>
                      </m:r>
                      <m:f>
                        <m:fPr>
                          <m:ctrlP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работа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время</m:t>
                          </m:r>
                        </m:den>
                      </m:f>
                    </m:oMath>
                  </m:oMathPara>
                </a14:m>
                <a:endParaRPr lang="ru-RU" b="1" i="1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600200"/>
                <a:ext cx="8568952" cy="4876800"/>
              </a:xfrm>
              <a:blipFill rotWithShape="1">
                <a:blip r:embed="rId2"/>
                <a:stretch>
                  <a:fillRect l="-1067" t="-1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494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856984" cy="129614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>
                <a:solidFill>
                  <a:srgbClr val="002060"/>
                </a:solidFill>
                <a:latin typeface="Century Schoolbook" pitchFamily="18" charset="0"/>
                <a:ea typeface="Times New Roman"/>
                <a:cs typeface="Times New Roman"/>
              </a:rPr>
              <a:t>Поезд опаздывал на 1 час, и чтобы приехать вовремя, увеличил скорость на 10 </a:t>
            </a:r>
            <a:r>
              <a:rPr lang="ru-RU" sz="2400" b="1" i="1" dirty="0" smtClean="0">
                <a:solidFill>
                  <a:srgbClr val="002060"/>
                </a:solidFill>
                <a:latin typeface="Century Schoolbook" pitchFamily="18" charset="0"/>
                <a:ea typeface="Times New Roman"/>
                <a:cs typeface="Times New Roman"/>
              </a:rPr>
              <a:t>км/час </a:t>
            </a:r>
            <a:r>
              <a:rPr lang="ru-RU" sz="2400" b="1" i="1" dirty="0">
                <a:solidFill>
                  <a:srgbClr val="002060"/>
                </a:solidFill>
                <a:latin typeface="Century Schoolbook" pitchFamily="18" charset="0"/>
                <a:ea typeface="Times New Roman"/>
                <a:cs typeface="Times New Roman"/>
              </a:rPr>
              <a:t>на перегоне в 720 км. Найти скорость поезда по расписанию</a:t>
            </a:r>
            <a:r>
              <a:rPr lang="ru-RU" sz="2400" b="1" i="1" dirty="0" smtClean="0">
                <a:solidFill>
                  <a:srgbClr val="002060"/>
                </a:solidFill>
                <a:latin typeface="Century Schoolbook" pitchFamily="18" charset="0"/>
                <a:ea typeface="Times New Roman"/>
                <a:cs typeface="Times New Roman"/>
              </a:rPr>
              <a:t>.</a:t>
            </a:r>
            <a:endParaRPr lang="ru-RU" sz="2400" b="1" i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600200"/>
                <a:ext cx="8640960" cy="5069160"/>
              </a:xfrm>
            </p:spPr>
            <p:txBody>
              <a:bodyPr/>
              <a:lstStyle/>
              <a:p>
                <a:r>
                  <a:rPr lang="ru-RU" u="sng" dirty="0" smtClean="0">
                    <a:solidFill>
                      <a:srgbClr val="C00000"/>
                    </a:solidFill>
                    <a:latin typeface="Century Schoolbook" pitchFamily="18" charset="0"/>
                  </a:rPr>
                  <a:t>Первый этап</a:t>
                </a:r>
                <a:r>
                  <a:rPr lang="ru-RU" dirty="0" smtClean="0">
                    <a:latin typeface="Century Schoolbook" pitchFamily="18" charset="0"/>
                  </a:rPr>
                  <a:t>. </a:t>
                </a:r>
                <a:r>
                  <a:rPr lang="ru-RU" i="1" dirty="0" smtClean="0">
                    <a:latin typeface="Century Schoolbook" pitchFamily="18" charset="0"/>
                  </a:rPr>
                  <a:t>Составление математической модели.</a:t>
                </a:r>
              </a:p>
              <a:p>
                <a:pPr marL="0" indent="0">
                  <a:buNone/>
                </a:pPr>
                <a:r>
                  <a:rPr lang="ru-RU" dirty="0" smtClean="0">
                    <a:latin typeface="Century Schoolbook" pitchFamily="18" charset="0"/>
                  </a:rPr>
                  <a:t>Занесём данные задачи в таблицу:</a:t>
                </a:r>
              </a:p>
              <a:p>
                <a:pPr marL="0" indent="0">
                  <a:buNone/>
                </a:pPr>
                <a:endParaRPr lang="ru-RU" dirty="0"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endParaRPr lang="ru-RU" dirty="0" smtClean="0"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endParaRPr lang="ru-RU" dirty="0"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endParaRPr lang="ru-RU" dirty="0" smtClean="0"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r>
                  <a:rPr lang="ru-RU" dirty="0" smtClean="0">
                    <a:latin typeface="Century Schoolbook" pitchFamily="18" charset="0"/>
                  </a:rPr>
                  <a:t>Так как время движения по расписанию на 1 час больше фактического, то составим уравнение: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720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720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+10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ru-RU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600200"/>
                <a:ext cx="8640960" cy="5069160"/>
              </a:xfrm>
              <a:blipFill rotWithShape="1">
                <a:blip r:embed="rId2"/>
                <a:stretch>
                  <a:fillRect l="-1058" t="-963" r="-11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311880"/>
              </p:ext>
            </p:extLst>
          </p:nvPr>
        </p:nvGraphicFramePr>
        <p:xfrm>
          <a:off x="323528" y="2492896"/>
          <a:ext cx="8568952" cy="1512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2238"/>
                <a:gridCol w="2142238"/>
                <a:gridCol w="2142238"/>
                <a:gridCol w="2142238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Century Schoolbook" pitchFamily="18" charset="0"/>
                        </a:rPr>
                        <a:t>S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Century Schoolbook" pitchFamily="18" charset="0"/>
                        </a:rPr>
                        <a:t>V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Century Schoolbook" pitchFamily="18" charset="0"/>
                        </a:rPr>
                        <a:t>t</a:t>
                      </a:r>
                      <a:endParaRPr lang="ru-RU" b="1" i="1" dirty="0"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565264"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latin typeface="Century Schoolbook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2939336"/>
            <a:ext cx="2119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По расписанию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3790" y="3429000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Фактически 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286293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720 км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1840" y="3429000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entury Schoolbook" pitchFamily="18" charset="0"/>
              </a:rPr>
              <a:t>720 км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2080" y="2939336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Century Schoolbook" pitchFamily="18" charset="0"/>
              </a:rPr>
              <a:t>x </a:t>
            </a:r>
            <a:r>
              <a:rPr lang="ru-RU" b="1" i="1" dirty="0" smtClean="0">
                <a:latin typeface="Century Schoolbook" pitchFamily="18" charset="0"/>
              </a:rPr>
              <a:t>км/ч</a:t>
            </a: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2048" y="3426152"/>
            <a:ext cx="14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Century Schoolbook" pitchFamily="18" charset="0"/>
              </a:rPr>
              <a:t>x+10  </a:t>
            </a:r>
            <a:r>
              <a:rPr lang="ru-RU" b="1" i="1" dirty="0" smtClean="0">
                <a:latin typeface="Century Schoolbook" pitchFamily="18" charset="0"/>
              </a:rPr>
              <a:t>км/ч</a:t>
            </a:r>
            <a:endParaRPr lang="ru-RU" b="1" i="1" dirty="0">
              <a:latin typeface="Century Schoolbook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495606" y="2862938"/>
                <a:ext cx="702436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𝟕𝟐𝟎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b="1" i="1" dirty="0" smtClean="0">
                    <a:latin typeface="Century Schoolbook" pitchFamily="18" charset="0"/>
                  </a:rPr>
                  <a:t> </a:t>
                </a:r>
                <a:r>
                  <a:rPr lang="ru-RU" b="1" i="1" dirty="0" smtClean="0">
                    <a:latin typeface="Century Schoolbook" pitchFamily="18" charset="0"/>
                  </a:rPr>
                  <a:t>ч</a:t>
                </a:r>
                <a:endParaRPr lang="ru-RU" b="1" i="1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5606" y="2862938"/>
                <a:ext cx="702436" cy="492443"/>
              </a:xfrm>
              <a:prstGeom prst="rect">
                <a:avLst/>
              </a:prstGeom>
              <a:blipFill rotWithShape="1">
                <a:blip r:embed="rId3"/>
                <a:stretch>
                  <a:fillRect r="-6957" b="-6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468567" y="3429000"/>
                <a:ext cx="883575" cy="4925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𝟕𝟐𝟎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b="1" dirty="0" smtClean="0"/>
                  <a:t> </a:t>
                </a:r>
                <a:r>
                  <a:rPr lang="ru-RU" b="1" i="1" dirty="0" smtClean="0">
                    <a:latin typeface="Century Schoolbook" pitchFamily="18" charset="0"/>
                  </a:rPr>
                  <a:t>ч</a:t>
                </a:r>
                <a:r>
                  <a:rPr lang="en-US" b="1" dirty="0" smtClean="0"/>
                  <a:t> </a:t>
                </a:r>
                <a:endParaRPr lang="ru-RU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8567" y="3429000"/>
                <a:ext cx="883575" cy="492507"/>
              </a:xfrm>
              <a:prstGeom prst="rect">
                <a:avLst/>
              </a:prstGeom>
              <a:blipFill rotWithShape="1">
                <a:blip r:embed="rId4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198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856984" cy="1296144"/>
          </a:xfrm>
        </p:spPr>
        <p:txBody>
          <a:bodyPr>
            <a:no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Century Schoolbook" pitchFamily="18" charset="0"/>
                <a:ea typeface="Times New Roman"/>
                <a:cs typeface="Times New Roman"/>
              </a:rPr>
              <a:t>Поезд опаздывал на 1 час, и чтобы приехать вовремя, увеличил скорость на 10 км/час на перегоне в 720 км. Найти скорость поезда по расписанию.</a:t>
            </a: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ru-RU" dirty="0" smtClean="0">
                    <a:solidFill>
                      <a:srgbClr val="C00000"/>
                    </a:solidFill>
                    <a:latin typeface="Century Schoolbook" pitchFamily="18" charset="0"/>
                  </a:rPr>
                  <a:t>Второй этап. </a:t>
                </a:r>
                <a:r>
                  <a:rPr lang="ru-RU" i="1" dirty="0" smtClean="0">
                    <a:latin typeface="Century Schoolbook" pitchFamily="18" charset="0"/>
                  </a:rPr>
                  <a:t>Работа с математической моделью.</a:t>
                </a:r>
              </a:p>
              <a:p>
                <a:pPr marL="0" indent="0">
                  <a:buNone/>
                </a:pPr>
                <a:r>
                  <a:rPr lang="ru-RU" dirty="0" smtClean="0">
                    <a:latin typeface="Century Schoolbook" pitchFamily="18" charset="0"/>
                  </a:rPr>
                  <a:t>Решим уравнение:</a:t>
                </a:r>
              </a:p>
              <a:p>
                <a:pPr marL="0" lvl="0" indent="0">
                  <a:buClr>
                    <a:srgbClr val="F07F09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72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7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+10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ru-RU" dirty="0" smtClean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:endParaRPr lang="en-US" b="0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720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+10</m:t>
                          </m:r>
                        </m:e>
                      </m:d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−720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US" dirty="0" smtClean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:endParaRPr lang="en-US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−7200=0</m:t>
                      </m:r>
                    </m:oMath>
                  </m:oMathPara>
                </a14:m>
                <a:endParaRPr lang="en-US" dirty="0" smtClean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:endParaRPr lang="en-US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=−90,  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=80</m:t>
                      </m:r>
                    </m:oMath>
                  </m:oMathPara>
                </a14:m>
                <a:endParaRPr lang="en-US" dirty="0" smtClean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lvl="0" indent="0">
                  <a:buClr>
                    <a:srgbClr val="F07F09"/>
                  </a:buClr>
                  <a:buNone/>
                </a:pPr>
                <a:r>
                  <a:rPr lang="ru-RU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При данных значениях </a:t>
                </a:r>
                <a:r>
                  <a:rPr lang="en-US" i="1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x</a:t>
                </a:r>
                <a:r>
                  <a:rPr lang="ru-RU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 знаменатели дробей не равны нулю, значит эти значения </a:t>
                </a:r>
                <a:r>
                  <a:rPr lang="en-US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- </a:t>
                </a:r>
                <a:r>
                  <a:rPr lang="ru-RU" dirty="0" smtClean="0">
                    <a:solidFill>
                      <a:prstClr val="black"/>
                    </a:solidFill>
                    <a:latin typeface="Century Schoolbook" pitchFamily="18" charset="0"/>
                  </a:rPr>
                  <a:t>корни составленного уравнения.</a:t>
                </a:r>
                <a:endParaRPr lang="ru-RU" dirty="0">
                  <a:solidFill>
                    <a:prstClr val="black"/>
                  </a:solidFill>
                  <a:latin typeface="Century Schoolbook" pitchFamily="18" charset="0"/>
                </a:endParaRPr>
              </a:p>
              <a:p>
                <a:pPr marL="0" indent="0">
                  <a:buNone/>
                </a:pPr>
                <a:endParaRPr lang="ru-RU" dirty="0"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  <a:blipFill rotWithShape="1">
                <a:blip r:embed="rId2"/>
                <a:stretch>
                  <a:fillRect l="-1111" t="-16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302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424</TotalTime>
  <Words>1272</Words>
  <Application>Microsoft Office PowerPoint</Application>
  <PresentationFormat>Экран (4:3)</PresentationFormat>
  <Paragraphs>162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Ясность</vt:lpstr>
      <vt:lpstr>Решение задач с помощью дробных рациональных уравнений</vt:lpstr>
      <vt:lpstr>Повторение пройденного материала</vt:lpstr>
      <vt:lpstr>Повторение пройденного материала</vt:lpstr>
      <vt:lpstr>Повторение пройденного материала</vt:lpstr>
      <vt:lpstr>Понятие математической модели </vt:lpstr>
      <vt:lpstr>Этапы решения задачи</vt:lpstr>
      <vt:lpstr>Задачи, приводящие к решению дробных рациональных уравнений</vt:lpstr>
      <vt:lpstr>Поезд опаздывал на 1 час, и чтобы приехать вовремя, увеличил скорость на 10 км/час на перегоне в 720 км. Найти скорость поезда по расписанию.</vt:lpstr>
      <vt:lpstr>Поезд опаздывал на 1 час, и чтобы приехать вовремя, увеличил скорость на 10 км/час на перегоне в 720 км. Найти скорость поезда по расписанию.</vt:lpstr>
      <vt:lpstr>Поезд опаздывал на 1 час, и чтобы приехать вовремя, увеличил скорость на 10 км/час на перегоне в 720 км. Найти скорость поезда по расписанию.</vt:lpstr>
      <vt:lpstr>На изготовление 40 деталей первый рабочий тратит на 2 часа больше, чем второй на изготовление 36 деталей. Сколько деталей в час делает первый рабочий, если известно, что второй за час делает на 1 деталь больше?</vt:lpstr>
      <vt:lpstr>На изготовление 40 деталей первый рабочий тратит на 2 часа больше, чем второй на изготовление 36 деталей. Сколько деталей в час делает первый рабочий, если известно, что второй за час делает на 1 деталь больше?</vt:lpstr>
      <vt:lpstr>На изготовление 40 деталей первый рабочий тратит на 2 часа больше, чем второй на изготовление 36 деталей. Сколько деталей в час делает первый рабочий, если известно, что второй за час делает на 1 деталь больше?</vt:lpstr>
      <vt:lpstr>Составьте математические модели задач</vt:lpstr>
      <vt:lpstr>Составьте математические модели задач</vt:lpstr>
      <vt:lpstr>Составьте математические модели задач</vt:lpstr>
      <vt:lpstr>Подведём итоги</vt:lpstr>
      <vt:lpstr>Задание на самоподготовку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с помощью дробных рациональных уравнений</dc:title>
  <dc:creator>Марина</dc:creator>
  <cp:lastModifiedBy>Кокоева</cp:lastModifiedBy>
  <cp:revision>40</cp:revision>
  <dcterms:created xsi:type="dcterms:W3CDTF">2013-02-09T18:31:02Z</dcterms:created>
  <dcterms:modified xsi:type="dcterms:W3CDTF">2013-02-12T05:59:03Z</dcterms:modified>
</cp:coreProperties>
</file>