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0" r:id="rId10"/>
    <p:sldId id="263" r:id="rId11"/>
    <p:sldId id="265" r:id="rId12"/>
    <p:sldId id="266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C6F065-97F8-4E84-9804-CB1975B35CA9}" type="doc">
      <dgm:prSet loTypeId="urn:microsoft.com/office/officeart/2005/8/layout/pyramid2" loCatId="list" qsTypeId="urn:microsoft.com/office/officeart/2005/8/quickstyle/simple1" qsCatId="simple" csTypeId="urn:microsoft.com/office/officeart/2005/8/colors/colorful2" csCatId="colorful" phldr="1"/>
      <dgm:spPr/>
    </dgm:pt>
    <dgm:pt modelId="{DF6E2804-BD25-4DA9-B373-61908BCBC5BC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Сумма нескольких натуральных чисел, одно из которых равно нулю, равна одному из слагаемых. </a:t>
          </a:r>
          <a:endParaRPr lang="ru-RU" sz="2400" dirty="0"/>
        </a:p>
      </dgm:t>
    </dgm:pt>
    <dgm:pt modelId="{895179D6-9A0B-4A22-8DA0-5639426B8C60}" type="parTrans" cxnId="{3E9C7744-60A1-43D5-9FE6-5C02B666F853}">
      <dgm:prSet/>
      <dgm:spPr/>
      <dgm:t>
        <a:bodyPr/>
        <a:lstStyle/>
        <a:p>
          <a:endParaRPr lang="ru-RU"/>
        </a:p>
      </dgm:t>
    </dgm:pt>
    <dgm:pt modelId="{0751FDE4-BEC0-4309-AC2C-CCEE0C1835FF}" type="sibTrans" cxnId="{3E9C7744-60A1-43D5-9FE6-5C02B666F853}">
      <dgm:prSet/>
      <dgm:spPr/>
      <dgm:t>
        <a:bodyPr/>
        <a:lstStyle/>
        <a:p>
          <a:endParaRPr lang="ru-RU"/>
        </a:p>
      </dgm:t>
    </dgm:pt>
    <dgm:pt modelId="{A491E730-C501-41CF-A3C7-63EBF637A426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Сумма двух натуральных чисел равна нулю, если хотя бы одно слагаемое равно нулю</a:t>
          </a:r>
          <a:endParaRPr lang="ru-RU" sz="2400" dirty="0"/>
        </a:p>
      </dgm:t>
    </dgm:pt>
    <dgm:pt modelId="{122D6795-CAA9-49A5-BFE5-DC83164ABCA9}" type="parTrans" cxnId="{00E93F3F-8524-4E0B-9FA3-6CBE97822495}">
      <dgm:prSet/>
      <dgm:spPr/>
      <dgm:t>
        <a:bodyPr/>
        <a:lstStyle/>
        <a:p>
          <a:endParaRPr lang="ru-RU"/>
        </a:p>
      </dgm:t>
    </dgm:pt>
    <dgm:pt modelId="{30311CDA-2EAA-41C3-A94F-4695598E9360}" type="sibTrans" cxnId="{00E93F3F-8524-4E0B-9FA3-6CBE97822495}">
      <dgm:prSet/>
      <dgm:spPr/>
      <dgm:t>
        <a:bodyPr/>
        <a:lstStyle/>
        <a:p>
          <a:endParaRPr lang="ru-RU"/>
        </a:p>
      </dgm:t>
    </dgm:pt>
    <dgm:pt modelId="{DAB983C4-DC50-4707-97AA-587B4BF5F8C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Сумма двух слагаемых, одно из которых ноль, равна другому слагаемому</a:t>
          </a:r>
          <a:endParaRPr lang="ru-RU" sz="2400" dirty="0"/>
        </a:p>
      </dgm:t>
    </dgm:pt>
    <dgm:pt modelId="{72199334-988A-45C9-8C92-E9A63F4C6123}" type="parTrans" cxnId="{4ACD82BB-CD81-47C8-B009-C354A8417BD6}">
      <dgm:prSet/>
      <dgm:spPr/>
      <dgm:t>
        <a:bodyPr/>
        <a:lstStyle/>
        <a:p>
          <a:endParaRPr lang="ru-RU"/>
        </a:p>
      </dgm:t>
    </dgm:pt>
    <dgm:pt modelId="{33D26530-CE33-47D7-8F97-42A5B576EB1A}" type="sibTrans" cxnId="{4ACD82BB-CD81-47C8-B009-C354A8417BD6}">
      <dgm:prSet/>
      <dgm:spPr/>
      <dgm:t>
        <a:bodyPr/>
        <a:lstStyle/>
        <a:p>
          <a:endParaRPr lang="ru-RU"/>
        </a:p>
      </dgm:t>
    </dgm:pt>
    <dgm:pt modelId="{F622A2C7-3D7D-4DAF-9315-C25E0D22ECD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Если из натурального числа вычесть ноль, то получится ноль.</a:t>
          </a:r>
          <a:endParaRPr lang="ru-RU" sz="2400" dirty="0"/>
        </a:p>
      </dgm:t>
    </dgm:pt>
    <dgm:pt modelId="{5C9AE3AA-BDCD-4F78-A7CB-F162FE5BC5C9}" type="parTrans" cxnId="{613DCF0A-11FF-46CF-8F1C-A0C68078D70C}">
      <dgm:prSet/>
      <dgm:spPr/>
      <dgm:t>
        <a:bodyPr/>
        <a:lstStyle/>
        <a:p>
          <a:endParaRPr lang="ru-RU"/>
        </a:p>
      </dgm:t>
    </dgm:pt>
    <dgm:pt modelId="{AA27E75A-881B-4FBB-83B6-125E971304DC}" type="sibTrans" cxnId="{613DCF0A-11FF-46CF-8F1C-A0C68078D70C}">
      <dgm:prSet/>
      <dgm:spPr/>
      <dgm:t>
        <a:bodyPr/>
        <a:lstStyle/>
        <a:p>
          <a:endParaRPr lang="ru-RU"/>
        </a:p>
      </dgm:t>
    </dgm:pt>
    <dgm:pt modelId="{1E5CEA59-52D8-4EF7-BD83-73D6D56DE530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Если к нулю прибавить натуральное число, то получится это натуральное число.</a:t>
          </a:r>
          <a:endParaRPr lang="ru-RU" sz="2400" dirty="0"/>
        </a:p>
      </dgm:t>
    </dgm:pt>
    <dgm:pt modelId="{5025F332-6155-4547-BD6C-C48EF00F0F85}" type="parTrans" cxnId="{6E071607-E3FD-44F9-BB99-375F7C0A51BD}">
      <dgm:prSet/>
      <dgm:spPr/>
      <dgm:t>
        <a:bodyPr/>
        <a:lstStyle/>
        <a:p>
          <a:endParaRPr lang="ru-RU"/>
        </a:p>
      </dgm:t>
    </dgm:pt>
    <dgm:pt modelId="{B682E53E-1B3F-4165-9362-DFF545B628B6}" type="sibTrans" cxnId="{6E071607-E3FD-44F9-BB99-375F7C0A51BD}">
      <dgm:prSet/>
      <dgm:spPr/>
      <dgm:t>
        <a:bodyPr/>
        <a:lstStyle/>
        <a:p>
          <a:endParaRPr lang="ru-RU"/>
        </a:p>
      </dgm:t>
    </dgm:pt>
    <dgm:pt modelId="{C69AF8A2-89BB-4E1E-9AE6-8A2B3A2388C2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Сумма двух четных чисел может быть нечетным числом.</a:t>
          </a:r>
          <a:endParaRPr lang="ru-RU" sz="2400" dirty="0"/>
        </a:p>
      </dgm:t>
    </dgm:pt>
    <dgm:pt modelId="{2E520F21-D592-4548-812E-3C31FB66C327}" type="parTrans" cxnId="{87F02BD1-6DC2-4A8C-B5AC-5DE12E593BC6}">
      <dgm:prSet/>
      <dgm:spPr/>
      <dgm:t>
        <a:bodyPr/>
        <a:lstStyle/>
        <a:p>
          <a:endParaRPr lang="ru-RU"/>
        </a:p>
      </dgm:t>
    </dgm:pt>
    <dgm:pt modelId="{6A0FDEC8-D047-4701-9CD0-7D0825248012}" type="sibTrans" cxnId="{87F02BD1-6DC2-4A8C-B5AC-5DE12E593BC6}">
      <dgm:prSet/>
      <dgm:spPr/>
      <dgm:t>
        <a:bodyPr/>
        <a:lstStyle/>
        <a:p>
          <a:endParaRPr lang="ru-RU"/>
        </a:p>
      </dgm:t>
    </dgm:pt>
    <dgm:pt modelId="{B646DB63-E5F8-4293-AA7F-15E7B6628CA3}" type="pres">
      <dgm:prSet presAssocID="{6AC6F065-97F8-4E84-9804-CB1975B35CA9}" presName="compositeShape" presStyleCnt="0">
        <dgm:presLayoutVars>
          <dgm:dir/>
          <dgm:resizeHandles/>
        </dgm:presLayoutVars>
      </dgm:prSet>
      <dgm:spPr/>
    </dgm:pt>
    <dgm:pt modelId="{52E77F2A-92DF-43AE-8539-07B9053000F8}" type="pres">
      <dgm:prSet presAssocID="{6AC6F065-97F8-4E84-9804-CB1975B35CA9}" presName="pyramid" presStyleLbl="node1" presStyleIdx="0" presStyleCnt="1" custScaleX="80525"/>
      <dgm:spPr/>
    </dgm:pt>
    <dgm:pt modelId="{65C51EE2-F5A2-417C-9E73-2597E56E6446}" type="pres">
      <dgm:prSet presAssocID="{6AC6F065-97F8-4E84-9804-CB1975B35CA9}" presName="theList" presStyleCnt="0"/>
      <dgm:spPr/>
    </dgm:pt>
    <dgm:pt modelId="{7A65BF2A-0B0A-4C16-8332-DEAF366F7C64}" type="pres">
      <dgm:prSet presAssocID="{DF6E2804-BD25-4DA9-B373-61908BCBC5BC}" presName="aNode" presStyleLbl="fgAcc1" presStyleIdx="0" presStyleCnt="6" custScaleX="187399" custScaleY="57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55F05-1B19-4F81-B8F8-4C12DC177304}" type="pres">
      <dgm:prSet presAssocID="{DF6E2804-BD25-4DA9-B373-61908BCBC5BC}" presName="aSpace" presStyleCnt="0"/>
      <dgm:spPr/>
    </dgm:pt>
    <dgm:pt modelId="{56EF4F86-817A-4E3B-B792-5B211EC20F43}" type="pres">
      <dgm:prSet presAssocID="{A491E730-C501-41CF-A3C7-63EBF637A426}" presName="aNode" presStyleLbl="fgAcc1" presStyleIdx="1" presStyleCnt="6" custScaleX="186188" custScaleY="546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E59C1-9158-498F-B70D-C23A771C782D}" type="pres">
      <dgm:prSet presAssocID="{A491E730-C501-41CF-A3C7-63EBF637A426}" presName="aSpace" presStyleCnt="0"/>
      <dgm:spPr/>
    </dgm:pt>
    <dgm:pt modelId="{52DFE766-FEDE-4EB3-9DE6-A9E32DE1C82C}" type="pres">
      <dgm:prSet presAssocID="{DAB983C4-DC50-4707-97AA-587B4BF5F8CB}" presName="aNode" presStyleLbl="fgAcc1" presStyleIdx="2" presStyleCnt="6" custScaleX="187399" custScaleY="545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CD473-81DE-4842-8A9F-73FA88CAE8C9}" type="pres">
      <dgm:prSet presAssocID="{DAB983C4-DC50-4707-97AA-587B4BF5F8CB}" presName="aSpace" presStyleCnt="0"/>
      <dgm:spPr/>
    </dgm:pt>
    <dgm:pt modelId="{02BAA9D9-C860-40A6-902E-CABE4EC9F0D2}" type="pres">
      <dgm:prSet presAssocID="{F622A2C7-3D7D-4DAF-9315-C25E0D22ECDB}" presName="aNode" presStyleLbl="fgAcc1" presStyleIdx="3" presStyleCnt="6" custScaleX="187399" custScaleY="59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4A2F94-DC7E-43F5-BA0D-C17259F7943B}" type="pres">
      <dgm:prSet presAssocID="{F622A2C7-3D7D-4DAF-9315-C25E0D22ECDB}" presName="aSpace" presStyleCnt="0"/>
      <dgm:spPr/>
    </dgm:pt>
    <dgm:pt modelId="{6F8E7EB1-BF25-451D-94BF-B98B542B068A}" type="pres">
      <dgm:prSet presAssocID="{1E5CEA59-52D8-4EF7-BD83-73D6D56DE530}" presName="aNode" presStyleLbl="fgAcc1" presStyleIdx="4" presStyleCnt="6" custScaleX="187399" custScaleY="54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20B6C8-9988-4210-8581-0331B4EE29E4}" type="pres">
      <dgm:prSet presAssocID="{1E5CEA59-52D8-4EF7-BD83-73D6D56DE530}" presName="aSpace" presStyleCnt="0"/>
      <dgm:spPr/>
    </dgm:pt>
    <dgm:pt modelId="{F94C0F52-3157-4855-B22B-6A87F400AC71}" type="pres">
      <dgm:prSet presAssocID="{C69AF8A2-89BB-4E1E-9AE6-8A2B3A2388C2}" presName="aNode" presStyleLbl="fgAcc1" presStyleIdx="5" presStyleCnt="6" custScaleX="188610" custScaleY="60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E21FB-4395-42FF-B51F-9DAF39698FDA}" type="pres">
      <dgm:prSet presAssocID="{C69AF8A2-89BB-4E1E-9AE6-8A2B3A2388C2}" presName="aSpace" presStyleCnt="0"/>
      <dgm:spPr/>
    </dgm:pt>
  </dgm:ptLst>
  <dgm:cxnLst>
    <dgm:cxn modelId="{4ACD82BB-CD81-47C8-B009-C354A8417BD6}" srcId="{6AC6F065-97F8-4E84-9804-CB1975B35CA9}" destId="{DAB983C4-DC50-4707-97AA-587B4BF5F8CB}" srcOrd="2" destOrd="0" parTransId="{72199334-988A-45C9-8C92-E9A63F4C6123}" sibTransId="{33D26530-CE33-47D7-8F97-42A5B576EB1A}"/>
    <dgm:cxn modelId="{275C7152-1CD1-43E3-B0E5-DF4E38272B02}" type="presOf" srcId="{F622A2C7-3D7D-4DAF-9315-C25E0D22ECDB}" destId="{02BAA9D9-C860-40A6-902E-CABE4EC9F0D2}" srcOrd="0" destOrd="0" presId="urn:microsoft.com/office/officeart/2005/8/layout/pyramid2"/>
    <dgm:cxn modelId="{00E93F3F-8524-4E0B-9FA3-6CBE97822495}" srcId="{6AC6F065-97F8-4E84-9804-CB1975B35CA9}" destId="{A491E730-C501-41CF-A3C7-63EBF637A426}" srcOrd="1" destOrd="0" parTransId="{122D6795-CAA9-49A5-BFE5-DC83164ABCA9}" sibTransId="{30311CDA-2EAA-41C3-A94F-4695598E9360}"/>
    <dgm:cxn modelId="{44DABC31-00C0-4371-BA58-511975A6A605}" type="presOf" srcId="{DAB983C4-DC50-4707-97AA-587B4BF5F8CB}" destId="{52DFE766-FEDE-4EB3-9DE6-A9E32DE1C82C}" srcOrd="0" destOrd="0" presId="urn:microsoft.com/office/officeart/2005/8/layout/pyramid2"/>
    <dgm:cxn modelId="{DC67BD2F-DE38-4965-B60A-4BC9BD711C72}" type="presOf" srcId="{1E5CEA59-52D8-4EF7-BD83-73D6D56DE530}" destId="{6F8E7EB1-BF25-451D-94BF-B98B542B068A}" srcOrd="0" destOrd="0" presId="urn:microsoft.com/office/officeart/2005/8/layout/pyramid2"/>
    <dgm:cxn modelId="{613DCF0A-11FF-46CF-8F1C-A0C68078D70C}" srcId="{6AC6F065-97F8-4E84-9804-CB1975B35CA9}" destId="{F622A2C7-3D7D-4DAF-9315-C25E0D22ECDB}" srcOrd="3" destOrd="0" parTransId="{5C9AE3AA-BDCD-4F78-A7CB-F162FE5BC5C9}" sibTransId="{AA27E75A-881B-4FBB-83B6-125E971304DC}"/>
    <dgm:cxn modelId="{3E9C7744-60A1-43D5-9FE6-5C02B666F853}" srcId="{6AC6F065-97F8-4E84-9804-CB1975B35CA9}" destId="{DF6E2804-BD25-4DA9-B373-61908BCBC5BC}" srcOrd="0" destOrd="0" parTransId="{895179D6-9A0B-4A22-8DA0-5639426B8C60}" sibTransId="{0751FDE4-BEC0-4309-AC2C-CCEE0C1835FF}"/>
    <dgm:cxn modelId="{6E071607-E3FD-44F9-BB99-375F7C0A51BD}" srcId="{6AC6F065-97F8-4E84-9804-CB1975B35CA9}" destId="{1E5CEA59-52D8-4EF7-BD83-73D6D56DE530}" srcOrd="4" destOrd="0" parTransId="{5025F332-6155-4547-BD6C-C48EF00F0F85}" sibTransId="{B682E53E-1B3F-4165-9362-DFF545B628B6}"/>
    <dgm:cxn modelId="{654BE255-A9F0-4B43-AD2D-7A4CA557881C}" type="presOf" srcId="{C69AF8A2-89BB-4E1E-9AE6-8A2B3A2388C2}" destId="{F94C0F52-3157-4855-B22B-6A87F400AC71}" srcOrd="0" destOrd="0" presId="urn:microsoft.com/office/officeart/2005/8/layout/pyramid2"/>
    <dgm:cxn modelId="{87F02BD1-6DC2-4A8C-B5AC-5DE12E593BC6}" srcId="{6AC6F065-97F8-4E84-9804-CB1975B35CA9}" destId="{C69AF8A2-89BB-4E1E-9AE6-8A2B3A2388C2}" srcOrd="5" destOrd="0" parTransId="{2E520F21-D592-4548-812E-3C31FB66C327}" sibTransId="{6A0FDEC8-D047-4701-9CD0-7D0825248012}"/>
    <dgm:cxn modelId="{33E97766-566C-40EF-A509-E93F3BE8FEB3}" type="presOf" srcId="{DF6E2804-BD25-4DA9-B373-61908BCBC5BC}" destId="{7A65BF2A-0B0A-4C16-8332-DEAF366F7C64}" srcOrd="0" destOrd="0" presId="urn:microsoft.com/office/officeart/2005/8/layout/pyramid2"/>
    <dgm:cxn modelId="{4A3B147E-B6A2-4773-8478-E3B757F32C40}" type="presOf" srcId="{6AC6F065-97F8-4E84-9804-CB1975B35CA9}" destId="{B646DB63-E5F8-4293-AA7F-15E7B6628CA3}" srcOrd="0" destOrd="0" presId="urn:microsoft.com/office/officeart/2005/8/layout/pyramid2"/>
    <dgm:cxn modelId="{59756226-DB86-4D12-BEF1-135C9BBD8353}" type="presOf" srcId="{A491E730-C501-41CF-A3C7-63EBF637A426}" destId="{56EF4F86-817A-4E3B-B792-5B211EC20F43}" srcOrd="0" destOrd="0" presId="urn:microsoft.com/office/officeart/2005/8/layout/pyramid2"/>
    <dgm:cxn modelId="{6B9FACAE-BC60-4E8C-93C5-694736B7A802}" type="presParOf" srcId="{B646DB63-E5F8-4293-AA7F-15E7B6628CA3}" destId="{52E77F2A-92DF-43AE-8539-07B9053000F8}" srcOrd="0" destOrd="0" presId="urn:microsoft.com/office/officeart/2005/8/layout/pyramid2"/>
    <dgm:cxn modelId="{95EA1FAC-995F-4ABC-AA1A-4A519E424076}" type="presParOf" srcId="{B646DB63-E5F8-4293-AA7F-15E7B6628CA3}" destId="{65C51EE2-F5A2-417C-9E73-2597E56E6446}" srcOrd="1" destOrd="0" presId="urn:microsoft.com/office/officeart/2005/8/layout/pyramid2"/>
    <dgm:cxn modelId="{1899CDAE-8D80-478C-B5BE-4FE38B2BD8C9}" type="presParOf" srcId="{65C51EE2-F5A2-417C-9E73-2597E56E6446}" destId="{7A65BF2A-0B0A-4C16-8332-DEAF366F7C64}" srcOrd="0" destOrd="0" presId="urn:microsoft.com/office/officeart/2005/8/layout/pyramid2"/>
    <dgm:cxn modelId="{E29A0BD7-7052-4969-8E38-7BF96497E1BD}" type="presParOf" srcId="{65C51EE2-F5A2-417C-9E73-2597E56E6446}" destId="{63855F05-1B19-4F81-B8F8-4C12DC177304}" srcOrd="1" destOrd="0" presId="urn:microsoft.com/office/officeart/2005/8/layout/pyramid2"/>
    <dgm:cxn modelId="{5B62E586-5011-4F4B-8B2C-93234B6DFFBF}" type="presParOf" srcId="{65C51EE2-F5A2-417C-9E73-2597E56E6446}" destId="{56EF4F86-817A-4E3B-B792-5B211EC20F43}" srcOrd="2" destOrd="0" presId="urn:microsoft.com/office/officeart/2005/8/layout/pyramid2"/>
    <dgm:cxn modelId="{A89CD330-F5F5-4737-8305-6B5A2DBC9097}" type="presParOf" srcId="{65C51EE2-F5A2-417C-9E73-2597E56E6446}" destId="{628E59C1-9158-498F-B70D-C23A771C782D}" srcOrd="3" destOrd="0" presId="urn:microsoft.com/office/officeart/2005/8/layout/pyramid2"/>
    <dgm:cxn modelId="{E487EC98-FB0C-4A04-B1C0-922306DA45C0}" type="presParOf" srcId="{65C51EE2-F5A2-417C-9E73-2597E56E6446}" destId="{52DFE766-FEDE-4EB3-9DE6-A9E32DE1C82C}" srcOrd="4" destOrd="0" presId="urn:microsoft.com/office/officeart/2005/8/layout/pyramid2"/>
    <dgm:cxn modelId="{0410972E-FC1E-4624-89A6-E78E43B8D4A6}" type="presParOf" srcId="{65C51EE2-F5A2-417C-9E73-2597E56E6446}" destId="{3AFCD473-81DE-4842-8A9F-73FA88CAE8C9}" srcOrd="5" destOrd="0" presId="urn:microsoft.com/office/officeart/2005/8/layout/pyramid2"/>
    <dgm:cxn modelId="{D117CA8D-50B7-4749-B81B-B2927E85D160}" type="presParOf" srcId="{65C51EE2-F5A2-417C-9E73-2597E56E6446}" destId="{02BAA9D9-C860-40A6-902E-CABE4EC9F0D2}" srcOrd="6" destOrd="0" presId="urn:microsoft.com/office/officeart/2005/8/layout/pyramid2"/>
    <dgm:cxn modelId="{18E3FDD0-4F2D-4F9C-A8E9-D34A49F55D42}" type="presParOf" srcId="{65C51EE2-F5A2-417C-9E73-2597E56E6446}" destId="{5B4A2F94-DC7E-43F5-BA0D-C17259F7943B}" srcOrd="7" destOrd="0" presId="urn:microsoft.com/office/officeart/2005/8/layout/pyramid2"/>
    <dgm:cxn modelId="{F938F07D-E4C0-426C-8572-DB1D2B2C2D34}" type="presParOf" srcId="{65C51EE2-F5A2-417C-9E73-2597E56E6446}" destId="{6F8E7EB1-BF25-451D-94BF-B98B542B068A}" srcOrd="8" destOrd="0" presId="urn:microsoft.com/office/officeart/2005/8/layout/pyramid2"/>
    <dgm:cxn modelId="{FB307889-D69E-4130-A573-C645894D48A2}" type="presParOf" srcId="{65C51EE2-F5A2-417C-9E73-2597E56E6446}" destId="{0320B6C8-9988-4210-8581-0331B4EE29E4}" srcOrd="9" destOrd="0" presId="urn:microsoft.com/office/officeart/2005/8/layout/pyramid2"/>
    <dgm:cxn modelId="{150AE2FF-D42F-4A2E-AAEE-17481E72BF8C}" type="presParOf" srcId="{65C51EE2-F5A2-417C-9E73-2597E56E6446}" destId="{F94C0F52-3157-4855-B22B-6A87F400AC71}" srcOrd="10" destOrd="0" presId="urn:microsoft.com/office/officeart/2005/8/layout/pyramid2"/>
    <dgm:cxn modelId="{95E6300A-E595-4762-BC78-990339BA04CC}" type="presParOf" srcId="{65C51EE2-F5A2-417C-9E73-2597E56E6446}" destId="{0E0E21FB-4395-42FF-B51F-9DAF39698FDA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AAC556B-B21C-467F-8542-0E47A19098F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9B350CC-86A7-40C5-B1D6-408DE5EE8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СЛОЖЕНИЕ И ВЫЧИТАНИЕ НАТУРАЛЬНЫХ ЧИСЕЛ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4221088"/>
            <a:ext cx="6444208" cy="2088232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200" dirty="0" smtClean="0"/>
              <a:t>Урок </a:t>
            </a:r>
            <a:r>
              <a:rPr lang="ru-RU" sz="3200" dirty="0" smtClean="0"/>
              <a:t>математики в 5 классе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r>
              <a:rPr lang="ru-RU" sz="2800" dirty="0" smtClean="0"/>
              <a:t>                    Учебник </a:t>
            </a:r>
            <a:r>
              <a:rPr lang="ru-RU" sz="2800" dirty="0" smtClean="0"/>
              <a:t>     </a:t>
            </a:r>
            <a:r>
              <a:rPr lang="ru-RU" sz="2600" dirty="0" err="1" smtClean="0"/>
              <a:t>Виленкин</a:t>
            </a:r>
            <a:r>
              <a:rPr lang="ru-RU" sz="2600" dirty="0" smtClean="0"/>
              <a:t> </a:t>
            </a:r>
            <a:r>
              <a:rPr lang="ru-RU" sz="2600" dirty="0" smtClean="0"/>
              <a:t>Н</a:t>
            </a:r>
            <a:r>
              <a:rPr lang="ru-RU" sz="2600" dirty="0" smtClean="0"/>
              <a:t>.Я</a:t>
            </a:r>
            <a:r>
              <a:rPr lang="ru-RU" sz="2600" dirty="0" smtClean="0"/>
              <a:t>., Жохов В.И.</a:t>
            </a:r>
            <a:r>
              <a:rPr lang="ru-RU" sz="2800" dirty="0" smtClean="0"/>
              <a:t> </a:t>
            </a:r>
            <a:r>
              <a:rPr lang="ru-RU" dirty="0" smtClean="0"/>
              <a:t>и </a:t>
            </a:r>
            <a:r>
              <a:rPr lang="ru-RU" dirty="0" err="1" smtClean="0"/>
              <a:t>др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626328"/>
          </a:xfrm>
        </p:spPr>
        <p:txBody>
          <a:bodyPr/>
          <a:lstStyle/>
          <a:p>
            <a:pPr algn="ctr"/>
            <a:r>
              <a:rPr lang="ru-RU" dirty="0" smtClean="0"/>
              <a:t>физкультминутка</a:t>
            </a:r>
            <a:endParaRPr lang="ru-RU" dirty="0"/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323528" y="188640"/>
            <a:ext cx="7704856" cy="6669360"/>
          </a:xfrm>
          <a:prstGeom prst="horizontalScroll">
            <a:avLst/>
          </a:prstGeom>
          <a:gradFill flip="none"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ysClr val="windowText" lastClr="000000"/>
                </a:solidFill>
              </a:rPr>
              <a:t>Раз</a:t>
            </a:r>
            <a:r>
              <a:rPr lang="ru-RU" sz="2800" dirty="0">
                <a:solidFill>
                  <a:sysClr val="windowText" lastClr="000000"/>
                </a:solidFill>
              </a:rPr>
              <a:t>, два, три, четыре, пять —</a:t>
            </a:r>
          </a:p>
          <a:p>
            <a:r>
              <a:rPr lang="ru-RU" sz="2800" dirty="0">
                <a:solidFill>
                  <a:sysClr val="windowText" lastClr="000000"/>
                </a:solidFill>
              </a:rPr>
              <a:t>Все умеем мы считать</a:t>
            </a:r>
            <a:r>
              <a:rPr lang="ru-RU" sz="2800" dirty="0" smtClean="0">
                <a:solidFill>
                  <a:sysClr val="windowText" lastClr="000000"/>
                </a:solidFill>
              </a:rPr>
              <a:t>.</a:t>
            </a:r>
          </a:p>
          <a:p>
            <a:endParaRPr lang="ru-RU" sz="2800" dirty="0">
              <a:solidFill>
                <a:sysClr val="windowText" lastClr="000000"/>
              </a:solidFill>
            </a:endParaRPr>
          </a:p>
          <a:p>
            <a:r>
              <a:rPr lang="ru-RU" sz="2800" dirty="0">
                <a:solidFill>
                  <a:sysClr val="windowText" lastClr="000000"/>
                </a:solidFill>
              </a:rPr>
              <a:t>Раз! </a:t>
            </a:r>
            <a:r>
              <a:rPr lang="ru-RU" sz="2800" dirty="0" smtClean="0">
                <a:solidFill>
                  <a:sysClr val="windowText" lastClr="000000"/>
                </a:solidFill>
              </a:rPr>
              <a:t>Подняться, </a:t>
            </a:r>
            <a:r>
              <a:rPr lang="ru-RU" sz="2800" dirty="0">
                <a:solidFill>
                  <a:sysClr val="windowText" lastClr="000000"/>
                </a:solidFill>
              </a:rPr>
              <a:t>потянуться. </a:t>
            </a:r>
          </a:p>
          <a:p>
            <a:r>
              <a:rPr lang="ru-RU" sz="2800" dirty="0">
                <a:solidFill>
                  <a:sysClr val="windowText" lastClr="000000"/>
                </a:solidFill>
              </a:rPr>
              <a:t>Два! Согнуться, разогнуться. </a:t>
            </a:r>
          </a:p>
          <a:p>
            <a:r>
              <a:rPr lang="ru-RU" sz="2800" dirty="0">
                <a:solidFill>
                  <a:sysClr val="windowText" lastClr="000000"/>
                </a:solidFill>
              </a:rPr>
              <a:t>Три! В ладоши три хлопка,</a:t>
            </a:r>
          </a:p>
          <a:p>
            <a:r>
              <a:rPr lang="ru-RU" sz="2800" dirty="0">
                <a:solidFill>
                  <a:sysClr val="windowText" lastClr="000000"/>
                </a:solidFill>
              </a:rPr>
              <a:t>Головою три кивка. </a:t>
            </a:r>
            <a:r>
              <a:rPr lang="ru-RU" sz="2800" dirty="0" smtClean="0">
                <a:solidFill>
                  <a:sysClr val="windowText" lastClr="000000"/>
                </a:solidFill>
              </a:rPr>
              <a:t>             </a:t>
            </a:r>
            <a:endParaRPr lang="ru-RU" sz="2800" dirty="0">
              <a:solidFill>
                <a:sysClr val="windowText" lastClr="000000"/>
              </a:solidFill>
            </a:endParaRPr>
          </a:p>
          <a:p>
            <a:r>
              <a:rPr lang="ru-RU" sz="2800" dirty="0">
                <a:solidFill>
                  <a:sysClr val="windowText" lastClr="000000"/>
                </a:solidFill>
              </a:rPr>
              <a:t>На четыре - руки шире. </a:t>
            </a:r>
            <a:r>
              <a:rPr lang="ru-RU" sz="2800" dirty="0" smtClean="0">
                <a:solidFill>
                  <a:sysClr val="windowText" lastClr="000000"/>
                </a:solidFill>
              </a:rPr>
              <a:t>        </a:t>
            </a:r>
          </a:p>
          <a:p>
            <a:r>
              <a:rPr lang="ru-RU" sz="2800" dirty="0" smtClean="0">
                <a:solidFill>
                  <a:sysClr val="windowText" lastClr="000000"/>
                </a:solidFill>
              </a:rPr>
              <a:t>Пять — руками помахать. </a:t>
            </a:r>
          </a:p>
          <a:p>
            <a:r>
              <a:rPr lang="ru-RU" sz="2800" dirty="0" smtClean="0">
                <a:solidFill>
                  <a:sysClr val="windowText" lastClr="000000"/>
                </a:solidFill>
              </a:rPr>
              <a:t>Шесть </a:t>
            </a:r>
            <a:r>
              <a:rPr lang="ru-RU" sz="2800" dirty="0">
                <a:solidFill>
                  <a:sysClr val="windowText" lastClr="000000"/>
                </a:solidFill>
              </a:rPr>
              <a:t>— за парту тихо сесть</a:t>
            </a:r>
            <a:r>
              <a:rPr lang="ru-RU" sz="2800" dirty="0" smtClean="0">
                <a:solidFill>
                  <a:sysClr val="windowText" lastClr="000000"/>
                </a:solidFill>
              </a:rPr>
              <a:t>.</a:t>
            </a:r>
            <a:endParaRPr lang="ru-RU" sz="2800" dirty="0">
              <a:solidFill>
                <a:sysClr val="windowText" lastClr="00000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clrChange>
              <a:clrFrom>
                <a:srgbClr val="FAFDF9"/>
              </a:clrFrom>
              <a:clrTo>
                <a:srgbClr val="FAFDF9">
                  <a:alpha val="0"/>
                </a:srgbClr>
              </a:clrTo>
            </a:clrChange>
          </a:blip>
          <a:srcRect l="19961" t="5901" r="18709" b="16401"/>
          <a:stretch>
            <a:fillRect/>
          </a:stretch>
        </p:blipFill>
        <p:spPr bwMode="auto">
          <a:xfrm>
            <a:off x="6588224" y="4797152"/>
            <a:ext cx="2555776" cy="206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332656"/>
            <a:ext cx="3466728" cy="626328"/>
          </a:xfrm>
        </p:spPr>
        <p:txBody>
          <a:bodyPr/>
          <a:lstStyle/>
          <a:p>
            <a:r>
              <a:rPr lang="ru-RU" dirty="0" smtClean="0"/>
              <a:t>Задача №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6929486" cy="17145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Дима, Коля, Саша живут в одном доме. От дома до школы можно добраться тремя способами. С помощью таблицы ответьте на вопросы:</a:t>
            </a:r>
          </a:p>
          <a:p>
            <a:pPr>
              <a:buNone/>
            </a:pPr>
            <a:r>
              <a:rPr lang="ru-RU" dirty="0" smtClean="0"/>
              <a:t>А) Кто доберется вторым? Сколько минут он потратит?</a:t>
            </a:r>
          </a:p>
          <a:p>
            <a:pPr>
              <a:buNone/>
            </a:pPr>
            <a:r>
              <a:rPr lang="ru-RU" dirty="0" smtClean="0"/>
              <a:t>Б) Сколько времени нужно потратить на обратный путь, если выбрать самый короткий путь? Ответ дайте в минутах.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2924944"/>
          <a:ext cx="6912768" cy="288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  <a:gridCol w="1728192"/>
              </a:tblGrid>
              <a:tr h="7200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 дома до остановки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 в пути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 остановки до школы</a:t>
                      </a:r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Автобус/</a:t>
                      </a:r>
                    </a:p>
                    <a:p>
                      <a:pPr algn="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Дима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мин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ч 10 мин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мин</a:t>
                      </a:r>
                      <a:endParaRPr lang="ru-RU" dirty="0"/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Троллейбус/</a:t>
                      </a:r>
                    </a:p>
                    <a:p>
                      <a:pPr algn="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Коля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мин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ч 25 мин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мин</a:t>
                      </a:r>
                      <a:endParaRPr lang="ru-RU" dirty="0"/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Трамвай/</a:t>
                      </a:r>
                    </a:p>
                    <a:p>
                      <a:pPr algn="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Саша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 мин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55 мин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 мин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"/>
                            </p:stCondLst>
                            <p:childTnLst>
                              <p:par>
                                <p:cTn id="13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9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00"/>
                            </p:stCondLst>
                            <p:childTnLst>
                              <p:par>
                                <p:cTn id="2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900"/>
                            </p:stCondLst>
                            <p:childTnLst>
                              <p:par>
                                <p:cTn id="2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400"/>
                            </p:stCondLst>
                            <p:childTnLst>
                              <p:par>
                                <p:cTn id="3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9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704856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2.</a:t>
            </a:r>
            <a:br>
              <a:rPr lang="ru-RU" dirty="0" smtClean="0"/>
            </a:br>
            <a:r>
              <a:rPr lang="ru-RU" dirty="0" smtClean="0"/>
              <a:t>выполни действия:</a:t>
            </a:r>
            <a:endParaRPr lang="ru-RU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/>
          <a:srcRect l="4981" t="55617" r="28607" b="27157"/>
          <a:stretch>
            <a:fillRect/>
          </a:stretch>
        </p:blipFill>
        <p:spPr bwMode="auto">
          <a:xfrm>
            <a:off x="0" y="2132856"/>
            <a:ext cx="810039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3678739"/>
            <a:ext cx="3928095" cy="3179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19" presetClass="entr" presetSubtype="1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239000" cy="626328"/>
          </a:xfrm>
        </p:spPr>
        <p:txBody>
          <a:bodyPr>
            <a:normAutofit/>
          </a:bodyPr>
          <a:lstStyle/>
          <a:p>
            <a:r>
              <a:rPr lang="ru-RU" dirty="0" smtClean="0"/>
              <a:t>№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7560840" cy="11521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Для приготовления торта мама должна купить 10 яиц, 1 банку сгущенного</a:t>
            </a:r>
          </a:p>
          <a:p>
            <a:pPr>
              <a:buNone/>
            </a:pPr>
            <a:r>
              <a:rPr lang="ru-RU" dirty="0" smtClean="0"/>
              <a:t>молока, 400 г сливочного масла, 1 пакет муки. Сколько будет стоить </a:t>
            </a:r>
          </a:p>
          <a:p>
            <a:pPr>
              <a:buNone/>
            </a:pPr>
            <a:r>
              <a:rPr lang="ru-RU" dirty="0" smtClean="0"/>
              <a:t>покупка, если выбрать самый дешевый вариант? Ответ дайте в рублях.</a:t>
            </a:r>
          </a:p>
          <a:p>
            <a:pPr>
              <a:buNone/>
            </a:pPr>
            <a:r>
              <a:rPr lang="ru-RU" dirty="0" smtClean="0"/>
              <a:t>Цены приведены в таблице: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2071678"/>
          <a:ext cx="6192687" cy="4581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932"/>
                <a:gridCol w="1147484"/>
                <a:gridCol w="1049921"/>
                <a:gridCol w="1398350"/>
              </a:tblGrid>
              <a:tr h="53223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Продукты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«Быстрый повар»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«Магнит»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«Вкусняшка»</a:t>
                      </a:r>
                      <a:endParaRPr lang="ru-RU" sz="1400" dirty="0"/>
                    </a:p>
                  </a:txBody>
                  <a:tcPr/>
                </a:tc>
              </a:tr>
              <a:tr h="4598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Хлеб (1 батон)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</a:t>
                      </a:r>
                      <a:endParaRPr lang="ru-RU" sz="1400" dirty="0"/>
                    </a:p>
                  </a:txBody>
                  <a:tcPr/>
                </a:tc>
              </a:tr>
              <a:tr h="68527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Сливочное масло</a:t>
                      </a:r>
                    </a:p>
                    <a:p>
                      <a:r>
                        <a:rPr lang="ru-RU" sz="1400" dirty="0" smtClean="0"/>
                        <a:t> (1 пачка/200</a:t>
                      </a:r>
                      <a:r>
                        <a:rPr lang="ru-RU" sz="1400" baseline="0" dirty="0" smtClean="0"/>
                        <a:t> г)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54</a:t>
                      </a:r>
                      <a:endParaRPr lang="ru-RU" sz="1400" dirty="0"/>
                    </a:p>
                  </a:txBody>
                  <a:tcPr/>
                </a:tc>
              </a:tr>
              <a:tr h="53223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Творог </a:t>
                      </a:r>
                    </a:p>
                    <a:p>
                      <a:r>
                        <a:rPr lang="ru-RU" sz="1400" dirty="0" smtClean="0"/>
                        <a:t>(1 пачка/200 г)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35</a:t>
                      </a:r>
                      <a:endParaRPr lang="ru-RU" sz="1400" dirty="0"/>
                    </a:p>
                  </a:txBody>
                  <a:tcPr/>
                </a:tc>
              </a:tr>
              <a:tr h="4598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Подсолнечное масло (1 л)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72</a:t>
                      </a:r>
                      <a:endParaRPr lang="ru-RU" sz="1400" dirty="0"/>
                    </a:p>
                  </a:txBody>
                  <a:tcPr/>
                </a:tc>
              </a:tr>
              <a:tr h="53223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Сгущенное молоко</a:t>
                      </a:r>
                    </a:p>
                    <a:p>
                      <a:r>
                        <a:rPr lang="ru-RU" sz="1400" baseline="0" dirty="0" smtClean="0"/>
                        <a:t> (1 банка)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44</a:t>
                      </a:r>
                      <a:endParaRPr lang="ru-RU" sz="1400" dirty="0"/>
                    </a:p>
                  </a:txBody>
                  <a:tcPr/>
                </a:tc>
              </a:tr>
              <a:tr h="4598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Мука (1 пакет)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23</a:t>
                      </a:r>
                      <a:endParaRPr lang="ru-RU" sz="1400" dirty="0"/>
                    </a:p>
                  </a:txBody>
                  <a:tcPr/>
                </a:tc>
              </a:tr>
              <a:tr h="4598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Яйца (10 штук)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37</a:t>
                      </a:r>
                      <a:endParaRPr lang="ru-RU" sz="1400" dirty="0"/>
                    </a:p>
                  </a:txBody>
                  <a:tcPr/>
                </a:tc>
              </a:tr>
              <a:tr h="4598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Молоко (1 л)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35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554" name="Picture 2" descr="C:\Users\Администратор\Desktop\АБИНСК\КАРТИНКИ К УРОАУ\i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221088"/>
            <a:ext cx="2520280" cy="22770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"/>
                            </p:stCondLst>
                            <p:childTnLst>
                              <p:par>
                                <p:cTn id="2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00"/>
                            </p:stCondLst>
                            <p:childTnLst>
                              <p:par>
                                <p:cTn id="3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1162472" cy="6263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7992888" cy="10801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ru-RU" sz="1600" dirty="0" smtClean="0"/>
              <a:t>         От кинотеатра до дома ведут 3 дороги. На рисунке показана схема дорог и расстояние между пунктами. Девочки  одновременно вышли из дома.  Лена пошла через торговый центр, Таня- через сквер, Рита- через сбербанк. Кто из подруг позже всех придёт в кинотеатр? В ответе укажите длину её маршрута.</a:t>
            </a:r>
            <a:endParaRPr lang="ru-RU" sz="1600" dirty="0"/>
          </a:p>
        </p:txBody>
      </p:sp>
      <p:grpSp>
        <p:nvGrpSpPr>
          <p:cNvPr id="24578" name="Группа 26"/>
          <p:cNvGrpSpPr>
            <a:grpSpLocks/>
          </p:cNvGrpSpPr>
          <p:nvPr/>
        </p:nvGrpSpPr>
        <p:grpSpPr bwMode="auto">
          <a:xfrm>
            <a:off x="1043608" y="2132856"/>
            <a:ext cx="6980634" cy="4302993"/>
            <a:chOff x="0" y="0"/>
            <a:chExt cx="97915" cy="46665"/>
          </a:xfrm>
        </p:grpSpPr>
        <p:sp>
          <p:nvSpPr>
            <p:cNvPr id="27" name="Полилиния 27"/>
            <p:cNvSpPr>
              <a:spLocks/>
            </p:cNvSpPr>
            <p:nvPr/>
          </p:nvSpPr>
          <p:spPr bwMode="auto">
            <a:xfrm>
              <a:off x="5322" y="3684"/>
              <a:ext cx="81058" cy="24895"/>
            </a:xfrm>
            <a:custGeom>
              <a:avLst/>
              <a:gdLst>
                <a:gd name="T0" fmla="*/ 0 w 8105775"/>
                <a:gd name="T1" fmla="*/ 2489428 h 2489428"/>
                <a:gd name="T2" fmla="*/ 2705100 w 8105775"/>
                <a:gd name="T3" fmla="*/ 3403 h 2489428"/>
                <a:gd name="T4" fmla="*/ 8105775 w 8105775"/>
                <a:gd name="T5" fmla="*/ 1908403 h 2489428"/>
                <a:gd name="T6" fmla="*/ 8105775 w 8105775"/>
                <a:gd name="T7" fmla="*/ 1908403 h 24894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105775" h="2489428">
                  <a:moveTo>
                    <a:pt x="0" y="2489428"/>
                  </a:moveTo>
                  <a:cubicBezTo>
                    <a:pt x="677069" y="1294834"/>
                    <a:pt x="1354138" y="100240"/>
                    <a:pt x="2705100" y="3403"/>
                  </a:cubicBezTo>
                  <a:cubicBezTo>
                    <a:pt x="4056062" y="-93434"/>
                    <a:pt x="8105775" y="1908403"/>
                    <a:pt x="8105775" y="1908403"/>
                  </a:cubicBezTo>
                  <a:lnTo>
                    <a:pt x="8105775" y="1908403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Полилиния 28"/>
            <p:cNvSpPr>
              <a:spLocks/>
            </p:cNvSpPr>
            <p:nvPr/>
          </p:nvSpPr>
          <p:spPr bwMode="auto">
            <a:xfrm>
              <a:off x="5595" y="20744"/>
              <a:ext cx="80677" cy="7943"/>
            </a:xfrm>
            <a:custGeom>
              <a:avLst/>
              <a:gdLst>
                <a:gd name="T0" fmla="*/ 0 w 8067675"/>
                <a:gd name="T1" fmla="*/ 794277 h 794277"/>
                <a:gd name="T2" fmla="*/ 4200525 w 8067675"/>
                <a:gd name="T3" fmla="*/ 32277 h 794277"/>
                <a:gd name="T4" fmla="*/ 8067675 w 8067675"/>
                <a:gd name="T5" fmla="*/ 213252 h 7942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067675" h="794277">
                  <a:moveTo>
                    <a:pt x="0" y="794277"/>
                  </a:moveTo>
                  <a:cubicBezTo>
                    <a:pt x="1427956" y="461696"/>
                    <a:pt x="2855912" y="129115"/>
                    <a:pt x="4200525" y="32277"/>
                  </a:cubicBezTo>
                  <a:cubicBezTo>
                    <a:pt x="5545138" y="-64561"/>
                    <a:pt x="6806406" y="74345"/>
                    <a:pt x="8067675" y="213252"/>
                  </a:cubicBezTo>
                </a:path>
              </a:pathLst>
            </a:custGeom>
            <a:noFill/>
            <a:ln w="2540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Полилиния 29"/>
            <p:cNvSpPr>
              <a:spLocks/>
            </p:cNvSpPr>
            <p:nvPr/>
          </p:nvSpPr>
          <p:spPr bwMode="auto">
            <a:xfrm>
              <a:off x="5732" y="22791"/>
              <a:ext cx="80676" cy="19335"/>
            </a:xfrm>
            <a:custGeom>
              <a:avLst/>
              <a:gdLst>
                <a:gd name="T0" fmla="*/ 0 w 8067675"/>
                <a:gd name="T1" fmla="*/ 600075 h 1933487"/>
                <a:gd name="T2" fmla="*/ 4695825 w 8067675"/>
                <a:gd name="T3" fmla="*/ 1924050 h 1933487"/>
                <a:gd name="T4" fmla="*/ 8067675 w 8067675"/>
                <a:gd name="T5" fmla="*/ 0 h 193348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067675" h="1933487">
                  <a:moveTo>
                    <a:pt x="0" y="600075"/>
                  </a:moveTo>
                  <a:cubicBezTo>
                    <a:pt x="1675606" y="1312068"/>
                    <a:pt x="3351213" y="2024062"/>
                    <a:pt x="4695825" y="1924050"/>
                  </a:cubicBezTo>
                  <a:cubicBezTo>
                    <a:pt x="6040437" y="1824038"/>
                    <a:pt x="7054056" y="912019"/>
                    <a:pt x="8067675" y="0"/>
                  </a:cubicBezTo>
                </a:path>
              </a:pathLst>
            </a:cu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Капля 30"/>
            <p:cNvSpPr>
              <a:spLocks/>
            </p:cNvSpPr>
            <p:nvPr/>
          </p:nvSpPr>
          <p:spPr bwMode="auto">
            <a:xfrm rot="-7005657">
              <a:off x="4571" y="26681"/>
              <a:ext cx="3144" cy="3240"/>
            </a:xfrm>
            <a:custGeom>
              <a:avLst/>
              <a:gdLst>
                <a:gd name="T0" fmla="*/ 0 w 314307"/>
                <a:gd name="T1" fmla="*/ 162011 h 324022"/>
                <a:gd name="T2" fmla="*/ 157154 w 314307"/>
                <a:gd name="T3" fmla="*/ 0 h 324022"/>
                <a:gd name="T4" fmla="*/ 314307 w 314307"/>
                <a:gd name="T5" fmla="*/ 0 h 324022"/>
                <a:gd name="T6" fmla="*/ 314307 w 314307"/>
                <a:gd name="T7" fmla="*/ 162011 h 324022"/>
                <a:gd name="T8" fmla="*/ 157153 w 314307"/>
                <a:gd name="T9" fmla="*/ 324022 h 324022"/>
                <a:gd name="T10" fmla="*/ -1 w 314307"/>
                <a:gd name="T11" fmla="*/ 162011 h 324022"/>
                <a:gd name="T12" fmla="*/ 0 w 314307"/>
                <a:gd name="T13" fmla="*/ 162011 h 3240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4307" h="324022">
                  <a:moveTo>
                    <a:pt x="0" y="162011"/>
                  </a:moveTo>
                  <a:cubicBezTo>
                    <a:pt x="0" y="72535"/>
                    <a:pt x="70360" y="0"/>
                    <a:pt x="157154" y="0"/>
                  </a:cubicBezTo>
                  <a:lnTo>
                    <a:pt x="314307" y="0"/>
                  </a:lnTo>
                  <a:lnTo>
                    <a:pt x="314307" y="162011"/>
                  </a:lnTo>
                  <a:cubicBezTo>
                    <a:pt x="314307" y="251487"/>
                    <a:pt x="243947" y="324022"/>
                    <a:pt x="157153" y="324022"/>
                  </a:cubicBezTo>
                  <a:cubicBezTo>
                    <a:pt x="70359" y="324022"/>
                    <a:pt x="-1" y="251487"/>
                    <a:pt x="-1" y="162011"/>
                  </a:cubicBezTo>
                  <a:lnTo>
                    <a:pt x="0" y="162011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Капля 31"/>
            <p:cNvSpPr>
              <a:spLocks/>
            </p:cNvSpPr>
            <p:nvPr/>
          </p:nvSpPr>
          <p:spPr bwMode="auto">
            <a:xfrm rot="-8330054">
              <a:off x="30434" y="2320"/>
              <a:ext cx="3143" cy="3240"/>
            </a:xfrm>
            <a:custGeom>
              <a:avLst/>
              <a:gdLst>
                <a:gd name="T0" fmla="*/ 0 w 314307"/>
                <a:gd name="T1" fmla="*/ 162011 h 324022"/>
                <a:gd name="T2" fmla="*/ 157154 w 314307"/>
                <a:gd name="T3" fmla="*/ 0 h 324022"/>
                <a:gd name="T4" fmla="*/ 314307 w 314307"/>
                <a:gd name="T5" fmla="*/ 0 h 324022"/>
                <a:gd name="T6" fmla="*/ 314307 w 314307"/>
                <a:gd name="T7" fmla="*/ 162011 h 324022"/>
                <a:gd name="T8" fmla="*/ 157153 w 314307"/>
                <a:gd name="T9" fmla="*/ 324022 h 324022"/>
                <a:gd name="T10" fmla="*/ -1 w 314307"/>
                <a:gd name="T11" fmla="*/ 162011 h 324022"/>
                <a:gd name="T12" fmla="*/ 0 w 314307"/>
                <a:gd name="T13" fmla="*/ 162011 h 3240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4307" h="324022">
                  <a:moveTo>
                    <a:pt x="0" y="162011"/>
                  </a:moveTo>
                  <a:cubicBezTo>
                    <a:pt x="0" y="72535"/>
                    <a:pt x="70360" y="0"/>
                    <a:pt x="157154" y="0"/>
                  </a:cubicBezTo>
                  <a:lnTo>
                    <a:pt x="314307" y="0"/>
                  </a:lnTo>
                  <a:lnTo>
                    <a:pt x="314307" y="162011"/>
                  </a:lnTo>
                  <a:cubicBezTo>
                    <a:pt x="314307" y="251487"/>
                    <a:pt x="243947" y="324022"/>
                    <a:pt x="157153" y="324022"/>
                  </a:cubicBezTo>
                  <a:cubicBezTo>
                    <a:pt x="70359" y="324022"/>
                    <a:pt x="-1" y="251487"/>
                    <a:pt x="-1" y="162011"/>
                  </a:cubicBezTo>
                  <a:lnTo>
                    <a:pt x="0" y="162011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Капля 32"/>
            <p:cNvSpPr>
              <a:spLocks/>
            </p:cNvSpPr>
            <p:nvPr/>
          </p:nvSpPr>
          <p:spPr bwMode="auto">
            <a:xfrm rot="842722">
              <a:off x="84616" y="21154"/>
              <a:ext cx="3143" cy="3240"/>
            </a:xfrm>
            <a:custGeom>
              <a:avLst/>
              <a:gdLst>
                <a:gd name="T0" fmla="*/ 0 w 314307"/>
                <a:gd name="T1" fmla="*/ 162011 h 324022"/>
                <a:gd name="T2" fmla="*/ 157154 w 314307"/>
                <a:gd name="T3" fmla="*/ 0 h 324022"/>
                <a:gd name="T4" fmla="*/ 314307 w 314307"/>
                <a:gd name="T5" fmla="*/ 0 h 324022"/>
                <a:gd name="T6" fmla="*/ 314307 w 314307"/>
                <a:gd name="T7" fmla="*/ 162011 h 324022"/>
                <a:gd name="T8" fmla="*/ 157153 w 314307"/>
                <a:gd name="T9" fmla="*/ 324022 h 324022"/>
                <a:gd name="T10" fmla="*/ -1 w 314307"/>
                <a:gd name="T11" fmla="*/ 162011 h 324022"/>
                <a:gd name="T12" fmla="*/ 0 w 314307"/>
                <a:gd name="T13" fmla="*/ 162011 h 3240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4307" h="324022">
                  <a:moveTo>
                    <a:pt x="0" y="162011"/>
                  </a:moveTo>
                  <a:cubicBezTo>
                    <a:pt x="0" y="72535"/>
                    <a:pt x="70360" y="0"/>
                    <a:pt x="157154" y="0"/>
                  </a:cubicBezTo>
                  <a:lnTo>
                    <a:pt x="314307" y="0"/>
                  </a:lnTo>
                  <a:lnTo>
                    <a:pt x="314307" y="162011"/>
                  </a:lnTo>
                  <a:cubicBezTo>
                    <a:pt x="314307" y="251487"/>
                    <a:pt x="243947" y="324022"/>
                    <a:pt x="157153" y="324022"/>
                  </a:cubicBezTo>
                  <a:cubicBezTo>
                    <a:pt x="70359" y="324022"/>
                    <a:pt x="-1" y="251487"/>
                    <a:pt x="-1" y="162011"/>
                  </a:cubicBezTo>
                  <a:lnTo>
                    <a:pt x="0" y="162011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Капля 33"/>
            <p:cNvSpPr>
              <a:spLocks/>
            </p:cNvSpPr>
            <p:nvPr/>
          </p:nvSpPr>
          <p:spPr bwMode="auto">
            <a:xfrm rot="-7005657">
              <a:off x="49199" y="19994"/>
              <a:ext cx="3143" cy="3240"/>
            </a:xfrm>
            <a:custGeom>
              <a:avLst/>
              <a:gdLst>
                <a:gd name="T0" fmla="*/ 0 w 314307"/>
                <a:gd name="T1" fmla="*/ 162011 h 324022"/>
                <a:gd name="T2" fmla="*/ 157154 w 314307"/>
                <a:gd name="T3" fmla="*/ 0 h 324022"/>
                <a:gd name="T4" fmla="*/ 314307 w 314307"/>
                <a:gd name="T5" fmla="*/ 0 h 324022"/>
                <a:gd name="T6" fmla="*/ 314307 w 314307"/>
                <a:gd name="T7" fmla="*/ 162011 h 324022"/>
                <a:gd name="T8" fmla="*/ 157153 w 314307"/>
                <a:gd name="T9" fmla="*/ 324022 h 324022"/>
                <a:gd name="T10" fmla="*/ -1 w 314307"/>
                <a:gd name="T11" fmla="*/ 162011 h 324022"/>
                <a:gd name="T12" fmla="*/ 0 w 314307"/>
                <a:gd name="T13" fmla="*/ 162011 h 3240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4307" h="324022">
                  <a:moveTo>
                    <a:pt x="0" y="162011"/>
                  </a:moveTo>
                  <a:cubicBezTo>
                    <a:pt x="0" y="72535"/>
                    <a:pt x="70360" y="0"/>
                    <a:pt x="157154" y="0"/>
                  </a:cubicBezTo>
                  <a:lnTo>
                    <a:pt x="314307" y="0"/>
                  </a:lnTo>
                  <a:lnTo>
                    <a:pt x="314307" y="162011"/>
                  </a:lnTo>
                  <a:cubicBezTo>
                    <a:pt x="314307" y="251487"/>
                    <a:pt x="243947" y="324022"/>
                    <a:pt x="157153" y="324022"/>
                  </a:cubicBezTo>
                  <a:cubicBezTo>
                    <a:pt x="70359" y="324022"/>
                    <a:pt x="-1" y="251487"/>
                    <a:pt x="-1" y="162011"/>
                  </a:cubicBezTo>
                  <a:lnTo>
                    <a:pt x="0" y="162011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Капля 34"/>
            <p:cNvSpPr>
              <a:spLocks/>
            </p:cNvSpPr>
            <p:nvPr/>
          </p:nvSpPr>
          <p:spPr bwMode="auto">
            <a:xfrm rot="-7005657">
              <a:off x="38281" y="39510"/>
              <a:ext cx="3143" cy="3240"/>
            </a:xfrm>
            <a:custGeom>
              <a:avLst/>
              <a:gdLst>
                <a:gd name="T0" fmla="*/ 0 w 314307"/>
                <a:gd name="T1" fmla="*/ 162011 h 324022"/>
                <a:gd name="T2" fmla="*/ 157154 w 314307"/>
                <a:gd name="T3" fmla="*/ 0 h 324022"/>
                <a:gd name="T4" fmla="*/ 314307 w 314307"/>
                <a:gd name="T5" fmla="*/ 0 h 324022"/>
                <a:gd name="T6" fmla="*/ 314307 w 314307"/>
                <a:gd name="T7" fmla="*/ 162011 h 324022"/>
                <a:gd name="T8" fmla="*/ 157153 w 314307"/>
                <a:gd name="T9" fmla="*/ 324022 h 324022"/>
                <a:gd name="T10" fmla="*/ -1 w 314307"/>
                <a:gd name="T11" fmla="*/ 162011 h 324022"/>
                <a:gd name="T12" fmla="*/ 0 w 314307"/>
                <a:gd name="T13" fmla="*/ 162011 h 3240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4307" h="324022">
                  <a:moveTo>
                    <a:pt x="0" y="162011"/>
                  </a:moveTo>
                  <a:cubicBezTo>
                    <a:pt x="0" y="72535"/>
                    <a:pt x="70360" y="0"/>
                    <a:pt x="157154" y="0"/>
                  </a:cubicBezTo>
                  <a:lnTo>
                    <a:pt x="314307" y="0"/>
                  </a:lnTo>
                  <a:lnTo>
                    <a:pt x="314307" y="162011"/>
                  </a:lnTo>
                  <a:cubicBezTo>
                    <a:pt x="314307" y="251487"/>
                    <a:pt x="243947" y="324022"/>
                    <a:pt x="157153" y="324022"/>
                  </a:cubicBezTo>
                  <a:cubicBezTo>
                    <a:pt x="70359" y="324022"/>
                    <a:pt x="-1" y="251487"/>
                    <a:pt x="-1" y="162011"/>
                  </a:cubicBezTo>
                  <a:lnTo>
                    <a:pt x="0" y="162011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Поле 35"/>
            <p:cNvSpPr txBox="1">
              <a:spLocks noChangeArrowheads="1"/>
            </p:cNvSpPr>
            <p:nvPr/>
          </p:nvSpPr>
          <p:spPr bwMode="auto">
            <a:xfrm>
              <a:off x="33021" y="0"/>
              <a:ext cx="31847" cy="368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Торговый</a:t>
              </a:r>
              <a:r>
                <a:rPr kumimoji="0" 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центр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Поле 36"/>
            <p:cNvSpPr txBox="1">
              <a:spLocks noChangeArrowheads="1"/>
            </p:cNvSpPr>
            <p:nvPr/>
          </p:nvSpPr>
          <p:spPr bwMode="auto">
            <a:xfrm>
              <a:off x="86390" y="18151"/>
              <a:ext cx="11525" cy="2858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Дом</a:t>
              </a:r>
              <a:r>
                <a:rPr kumimoji="0" 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Поле 37"/>
            <p:cNvSpPr txBox="1">
              <a:spLocks noChangeArrowheads="1"/>
            </p:cNvSpPr>
            <p:nvPr/>
          </p:nvSpPr>
          <p:spPr bwMode="auto">
            <a:xfrm>
              <a:off x="42850" y="16650"/>
              <a:ext cx="28711" cy="301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Сквер</a:t>
              </a:r>
              <a:r>
                <a:rPr kumimoji="0" 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Поле 38"/>
            <p:cNvSpPr txBox="1">
              <a:spLocks noChangeArrowheads="1"/>
            </p:cNvSpPr>
            <p:nvPr/>
          </p:nvSpPr>
          <p:spPr bwMode="auto">
            <a:xfrm>
              <a:off x="0" y="30330"/>
              <a:ext cx="20272" cy="423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dirty="0">
                  <a:latin typeface="Calibri" pitchFamily="34" charset="0"/>
                  <a:cs typeface="Arial" pitchFamily="34" charset="0"/>
                </a:rPr>
                <a:t>К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инотеатр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Поле 39"/>
            <p:cNvSpPr txBox="1">
              <a:spLocks noChangeArrowheads="1"/>
            </p:cNvSpPr>
            <p:nvPr/>
          </p:nvSpPr>
          <p:spPr bwMode="auto">
            <a:xfrm>
              <a:off x="32478" y="43807"/>
              <a:ext cx="24284" cy="2858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Сбербанк</a:t>
              </a:r>
              <a:r>
                <a:rPr kumimoji="0" 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Поле 40"/>
            <p:cNvSpPr txBox="1">
              <a:spLocks noChangeArrowheads="1"/>
            </p:cNvSpPr>
            <p:nvPr/>
          </p:nvSpPr>
          <p:spPr bwMode="auto">
            <a:xfrm rot="18918213">
              <a:off x="8984" y="8714"/>
              <a:ext cx="14675" cy="1090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842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 м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Поле 41"/>
            <p:cNvSpPr txBox="1">
              <a:spLocks noChangeArrowheads="1"/>
            </p:cNvSpPr>
            <p:nvPr/>
          </p:nvSpPr>
          <p:spPr bwMode="auto">
            <a:xfrm rot="-1027582">
              <a:off x="16188" y="20475"/>
              <a:ext cx="17791" cy="5196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976 м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Поле 42"/>
            <p:cNvSpPr txBox="1">
              <a:spLocks noChangeArrowheads="1"/>
            </p:cNvSpPr>
            <p:nvPr/>
          </p:nvSpPr>
          <p:spPr bwMode="auto">
            <a:xfrm rot="1176773">
              <a:off x="60353" y="9144"/>
              <a:ext cx="11049" cy="28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747 м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Поле 43"/>
            <p:cNvSpPr txBox="1">
              <a:spLocks noChangeArrowheads="1"/>
            </p:cNvSpPr>
            <p:nvPr/>
          </p:nvSpPr>
          <p:spPr bwMode="auto">
            <a:xfrm rot="502247">
              <a:off x="60213" y="17907"/>
              <a:ext cx="17879" cy="471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524 м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Поле 44"/>
            <p:cNvSpPr txBox="1">
              <a:spLocks noChangeArrowheads="1"/>
            </p:cNvSpPr>
            <p:nvPr/>
          </p:nvSpPr>
          <p:spPr bwMode="auto">
            <a:xfrm rot="1246107">
              <a:off x="15653" y="37119"/>
              <a:ext cx="17671" cy="390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720 м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Поле 45"/>
            <p:cNvSpPr txBox="1">
              <a:spLocks noChangeArrowheads="1"/>
            </p:cNvSpPr>
            <p:nvPr/>
          </p:nvSpPr>
          <p:spPr bwMode="auto">
            <a:xfrm rot="-1574307">
              <a:off x="67452" y="34686"/>
              <a:ext cx="19861" cy="660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 км 428 м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785794"/>
            <a:ext cx="5429288" cy="642934"/>
          </a:xfrm>
        </p:spPr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86182" y="2500306"/>
            <a:ext cx="5143536" cy="2000264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Решить задачи по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карточкам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200" b="1" i="1" dirty="0" smtClean="0">
                <a:solidFill>
                  <a:schemeClr val="accent2">
                    <a:lumMod val="75000"/>
                  </a:schemeClr>
                </a:solidFill>
              </a:rPr>
              <a:t>(к следующему уроку).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Творческая работа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200" b="1" i="1" dirty="0" smtClean="0">
                <a:solidFill>
                  <a:schemeClr val="accent2">
                    <a:lumMod val="75000"/>
                  </a:schemeClr>
                </a:solidFill>
              </a:rPr>
              <a:t>(на 1 неделю).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928802"/>
            <a:ext cx="2964395" cy="407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50"/>
                            </p:stCondLst>
                            <p:childTnLst>
                              <p:par>
                                <p:cTn id="3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85852" y="1000108"/>
            <a:ext cx="504961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60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Спасибо за </a:t>
            </a:r>
            <a:r>
              <a:rPr lang="en-US" sz="60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     </a:t>
            </a:r>
            <a:r>
              <a:rPr lang="ru-RU" sz="60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внимание!</a:t>
            </a:r>
          </a:p>
        </p:txBody>
      </p:sp>
      <p:pic>
        <p:nvPicPr>
          <p:cNvPr id="6" name="Picture 11" descr="AG00319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714752"/>
            <a:ext cx="4026558" cy="2913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07974425"/>
              </p:ext>
            </p:extLst>
          </p:nvPr>
        </p:nvGraphicFramePr>
        <p:xfrm>
          <a:off x="395535" y="692697"/>
          <a:ext cx="7462612" cy="481724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19929"/>
                <a:gridCol w="3449572"/>
                <a:gridCol w="3593111"/>
              </a:tblGrid>
              <a:tr h="326043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Урок разработали:</a:t>
                      </a:r>
                      <a:endParaRPr lang="ru-RU" sz="16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511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Екимова Ольга Николаевна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МБОУ СОШ № 9 г-к. Анапа</a:t>
                      </a:r>
                    </a:p>
                  </a:txBody>
                  <a:tcPr anchor="ctr"/>
                </a:tc>
              </a:tr>
              <a:tr h="47511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Заноздря</a:t>
                      </a:r>
                      <a:r>
                        <a:rPr lang="ru-RU" sz="1600" dirty="0" smtClean="0"/>
                        <a:t> Ольга Анатольевна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МАОУ</a:t>
                      </a:r>
                      <a:r>
                        <a:rPr lang="ru-RU" sz="1600" baseline="0" dirty="0" smtClean="0"/>
                        <a:t> СОШ № 13 г. Темрюк</a:t>
                      </a:r>
                      <a:endParaRPr lang="ru-RU" sz="1600" dirty="0"/>
                    </a:p>
                  </a:txBody>
                  <a:tcPr anchor="ctr"/>
                </a:tc>
              </a:tr>
              <a:tr h="52659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Москаленко Ольга Николаевна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СОШ № 18  Темрюкский р-н</a:t>
                      </a:r>
                      <a:endParaRPr lang="ru-RU" sz="1600" dirty="0"/>
                    </a:p>
                  </a:txBody>
                  <a:tcPr anchor="ctr"/>
                </a:tc>
              </a:tr>
              <a:tr h="47511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Назаренко Ирина Игоревна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МАОУ</a:t>
                      </a:r>
                      <a:r>
                        <a:rPr lang="ru-RU" sz="1600" baseline="0" dirty="0" smtClean="0"/>
                        <a:t> СОШ № 13 г. Темрюк</a:t>
                      </a:r>
                      <a:endParaRPr lang="ru-RU" sz="1600" dirty="0" smtClean="0"/>
                    </a:p>
                  </a:txBody>
                  <a:tcPr anchor="ctr"/>
                </a:tc>
              </a:tr>
              <a:tr h="52659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Подъячая</a:t>
                      </a:r>
                      <a:r>
                        <a:rPr lang="ru-RU" sz="1600" dirty="0" smtClean="0"/>
                        <a:t> Ольга Владимировна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МБОУ СОШ № 28  Темрюкский р-н</a:t>
                      </a:r>
                    </a:p>
                  </a:txBody>
                  <a:tcPr anchor="ctr"/>
                </a:tc>
              </a:tr>
              <a:tr h="47511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Сахно Наталия Викторовна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МБОУ СОШ № 11 Темрюкский р-н</a:t>
                      </a:r>
                    </a:p>
                  </a:txBody>
                  <a:tcPr anchor="ctr"/>
                </a:tc>
              </a:tr>
              <a:tr h="47511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Середа Виктория Фёдоровна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МБОУ СОШ № 6  Темрюкский р-н</a:t>
                      </a:r>
                    </a:p>
                  </a:txBody>
                  <a:tcPr anchor="ctr"/>
                </a:tc>
              </a:tr>
              <a:tr h="52659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Стонкене</a:t>
                      </a:r>
                      <a:r>
                        <a:rPr lang="ru-RU" sz="1600" baseline="0" dirty="0" smtClean="0"/>
                        <a:t> Елена Анатольевна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МБОУ СОШ № 20  Темрюкский р-н</a:t>
                      </a:r>
                    </a:p>
                  </a:txBody>
                  <a:tcPr anchor="ctr"/>
                </a:tc>
              </a:tr>
              <a:tr h="52659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Фурина</a:t>
                      </a:r>
                      <a:r>
                        <a:rPr lang="ru-RU" sz="1600" dirty="0" smtClean="0"/>
                        <a:t> Ирина Анатольевна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МБОУ СОШ № 5 Староминской</a:t>
                      </a:r>
                      <a:r>
                        <a:rPr lang="ru-RU" sz="1600" baseline="0" dirty="0" smtClean="0"/>
                        <a:t> р-н</a:t>
                      </a:r>
                      <a:endParaRPr lang="ru-RU" sz="16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Показать практическое применение теоретических знаний через рационализацию практических вычислений.</a:t>
            </a:r>
          </a:p>
          <a:p>
            <a:r>
              <a:rPr lang="ru-RU" b="1" dirty="0" smtClean="0"/>
              <a:t> Повторить правила сложения и вычитания натуральных чисел, перевода единиц измерения времени, длины, массы.</a:t>
            </a:r>
          </a:p>
          <a:p>
            <a:r>
              <a:rPr lang="ru-RU" b="1" dirty="0" smtClean="0"/>
              <a:t> Формировать навыки решения задач с применением таблиц, схем, чертежей.  </a:t>
            </a:r>
          </a:p>
          <a:p>
            <a:r>
              <a:rPr lang="ru-RU" b="1" dirty="0" smtClean="0"/>
              <a:t>Развивать читательскую компетентность в свете перевода текста из одной формы в другую. </a:t>
            </a:r>
          </a:p>
          <a:p>
            <a:r>
              <a:rPr lang="ru-RU" b="1" dirty="0" smtClean="0"/>
              <a:t>Сформировать представление о значимости математики в реальной жизни.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5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5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5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5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5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none" dirty="0" smtClean="0"/>
              <a:t>Прочитай записи, назови компоненты, выполни действия: </a:t>
            </a:r>
            <a:endParaRPr lang="ru-RU" dirty="0"/>
          </a:p>
        </p:txBody>
      </p:sp>
      <p:sp>
        <p:nvSpPr>
          <p:cNvPr id="4" name="Пятно 2 3"/>
          <p:cNvSpPr/>
          <p:nvPr/>
        </p:nvSpPr>
        <p:spPr>
          <a:xfrm>
            <a:off x="827584" y="5013176"/>
            <a:ext cx="1872208" cy="1368152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42-18</a:t>
            </a:r>
            <a:endParaRPr lang="ru-RU" dirty="0"/>
          </a:p>
        </p:txBody>
      </p:sp>
      <p:sp>
        <p:nvSpPr>
          <p:cNvPr id="5" name="Пятно 2 4"/>
          <p:cNvSpPr/>
          <p:nvPr/>
        </p:nvSpPr>
        <p:spPr>
          <a:xfrm>
            <a:off x="1835696" y="3933056"/>
            <a:ext cx="2088232" cy="1368152"/>
          </a:xfrm>
          <a:prstGeom prst="irregularSeal2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25-13</a:t>
            </a:r>
            <a:endParaRPr lang="ru-RU" dirty="0"/>
          </a:p>
        </p:txBody>
      </p:sp>
      <p:sp>
        <p:nvSpPr>
          <p:cNvPr id="6" name="Пятно 2 5"/>
          <p:cNvSpPr/>
          <p:nvPr/>
        </p:nvSpPr>
        <p:spPr>
          <a:xfrm>
            <a:off x="2627784" y="2708920"/>
            <a:ext cx="2232248" cy="1368152"/>
          </a:xfrm>
          <a:prstGeom prst="irregularSeal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76+944</a:t>
            </a:r>
            <a:endParaRPr lang="ru-RU" dirty="0"/>
          </a:p>
        </p:txBody>
      </p:sp>
      <p:sp>
        <p:nvSpPr>
          <p:cNvPr id="7" name="Пятно 2 6"/>
          <p:cNvSpPr/>
          <p:nvPr/>
        </p:nvSpPr>
        <p:spPr>
          <a:xfrm>
            <a:off x="3995936" y="1484784"/>
            <a:ext cx="1872208" cy="1368152"/>
          </a:xfrm>
          <a:prstGeom prst="irregularSeal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58+69</a:t>
            </a:r>
            <a:endParaRPr lang="ru-RU" dirty="0"/>
          </a:p>
        </p:txBody>
      </p:sp>
      <p:sp>
        <p:nvSpPr>
          <p:cNvPr id="8" name="Пятно 2 7"/>
          <p:cNvSpPr/>
          <p:nvPr/>
        </p:nvSpPr>
        <p:spPr>
          <a:xfrm>
            <a:off x="3563888" y="5013176"/>
            <a:ext cx="1872208" cy="1368152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54-27</a:t>
            </a:r>
            <a:endParaRPr lang="ru-RU" dirty="0"/>
          </a:p>
        </p:txBody>
      </p:sp>
      <p:sp>
        <p:nvSpPr>
          <p:cNvPr id="9" name="Пятно 2 8"/>
          <p:cNvSpPr/>
          <p:nvPr/>
        </p:nvSpPr>
        <p:spPr>
          <a:xfrm>
            <a:off x="4499992" y="3933056"/>
            <a:ext cx="2160240" cy="1368152"/>
          </a:xfrm>
          <a:prstGeom prst="irregularSeal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73+127</a:t>
            </a:r>
            <a:endParaRPr lang="ru-RU" dirty="0"/>
          </a:p>
        </p:txBody>
      </p:sp>
      <p:sp>
        <p:nvSpPr>
          <p:cNvPr id="10" name="Пятно 2 9"/>
          <p:cNvSpPr/>
          <p:nvPr/>
        </p:nvSpPr>
        <p:spPr>
          <a:xfrm>
            <a:off x="5076056" y="2636912"/>
            <a:ext cx="2232248" cy="1368152"/>
          </a:xfrm>
          <a:prstGeom prst="irregularSeal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264-48</a:t>
            </a:r>
            <a:endParaRPr lang="ru-RU" dirty="0"/>
          </a:p>
        </p:txBody>
      </p:sp>
      <p:sp>
        <p:nvSpPr>
          <p:cNvPr id="11" name="Пятно 2 10"/>
          <p:cNvSpPr/>
          <p:nvPr/>
        </p:nvSpPr>
        <p:spPr>
          <a:xfrm>
            <a:off x="5796136" y="1556792"/>
            <a:ext cx="2232248" cy="1368152"/>
          </a:xfrm>
          <a:prstGeom prst="irregularSeal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146-83</a:t>
            </a:r>
            <a:endParaRPr lang="ru-RU" dirty="0"/>
          </a:p>
        </p:txBody>
      </p:sp>
      <p:sp>
        <p:nvSpPr>
          <p:cNvPr id="12" name="Пятно 2 11"/>
          <p:cNvSpPr/>
          <p:nvPr/>
        </p:nvSpPr>
        <p:spPr>
          <a:xfrm>
            <a:off x="683568" y="2420888"/>
            <a:ext cx="1872208" cy="1368152"/>
          </a:xfrm>
          <a:prstGeom prst="irregularSeal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ru-RU" dirty="0" smtClean="0"/>
              <a:t>34+27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НАЙДИ ОТВЕТ УДОБНЫМ СПОСОБОМ:</a:t>
            </a:r>
            <a:endParaRPr lang="ru-RU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683568" y="1844824"/>
            <a:ext cx="4392488" cy="576064"/>
          </a:xfrm>
          <a:prstGeom prst="homePlate">
            <a:avLst>
              <a:gd name="adj" fmla="val 8086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16+37+24+50+23</a:t>
            </a:r>
            <a:endParaRPr lang="ru-RU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683568" y="3284984"/>
            <a:ext cx="4392488" cy="576064"/>
          </a:xfrm>
          <a:prstGeom prst="homePlate">
            <a:avLst>
              <a:gd name="adj" fmla="val 8086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45+16+25+27+54+33</a:t>
            </a:r>
            <a:endParaRPr lang="ru-RU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683568" y="4653136"/>
            <a:ext cx="4392488" cy="576064"/>
          </a:xfrm>
          <a:prstGeom prst="homePlate">
            <a:avLst>
              <a:gd name="adj" fmla="val 8086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729+156+243+171+344</a:t>
            </a:r>
            <a:endParaRPr lang="ru-RU" dirty="0"/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5580112" y="1844824"/>
            <a:ext cx="144016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150</a:t>
            </a:r>
            <a:endParaRPr lang="ru-RU" dirty="0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5652120" y="3284984"/>
            <a:ext cx="1440160" cy="576064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200</a:t>
            </a:r>
            <a:endParaRPr lang="ru-RU" dirty="0"/>
          </a:p>
        </p:txBody>
      </p:sp>
      <p:sp>
        <p:nvSpPr>
          <p:cNvPr id="9" name="Блок-схема: знак завершения 8"/>
          <p:cNvSpPr/>
          <p:nvPr/>
        </p:nvSpPr>
        <p:spPr>
          <a:xfrm>
            <a:off x="5652120" y="4725144"/>
            <a:ext cx="1440160" cy="576064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1643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НАЙДИ ОШИБКУ В ВЫЧИСЛЕНИЯХ:</a:t>
            </a:r>
            <a:endParaRPr lang="ru-RU" dirty="0"/>
          </a:p>
        </p:txBody>
      </p:sp>
      <p:sp>
        <p:nvSpPr>
          <p:cNvPr id="7" name="Облако 6"/>
          <p:cNvSpPr/>
          <p:nvPr/>
        </p:nvSpPr>
        <p:spPr>
          <a:xfrm>
            <a:off x="323528" y="1700808"/>
            <a:ext cx="4176464" cy="144016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246+452=699</a:t>
            </a:r>
            <a:endParaRPr lang="ru-RU" sz="2800" b="1" dirty="0"/>
          </a:p>
        </p:txBody>
      </p:sp>
      <p:sp>
        <p:nvSpPr>
          <p:cNvPr id="8" name="Облако 7"/>
          <p:cNvSpPr/>
          <p:nvPr/>
        </p:nvSpPr>
        <p:spPr>
          <a:xfrm>
            <a:off x="3779912" y="4725144"/>
            <a:ext cx="4176464" cy="144016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356-124=480</a:t>
            </a:r>
            <a:endParaRPr lang="ru-RU" sz="2800" b="1" dirty="0"/>
          </a:p>
        </p:txBody>
      </p:sp>
      <p:sp>
        <p:nvSpPr>
          <p:cNvPr id="9" name="Облако 8"/>
          <p:cNvSpPr/>
          <p:nvPr/>
        </p:nvSpPr>
        <p:spPr>
          <a:xfrm>
            <a:off x="3923928" y="2276872"/>
            <a:ext cx="4176464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256-192=164</a:t>
            </a:r>
            <a:endParaRPr lang="ru-RU" sz="2800" b="1" dirty="0"/>
          </a:p>
        </p:txBody>
      </p:sp>
      <p:sp>
        <p:nvSpPr>
          <p:cNvPr id="10" name="Облако 9"/>
          <p:cNvSpPr/>
          <p:nvPr/>
        </p:nvSpPr>
        <p:spPr>
          <a:xfrm>
            <a:off x="539552" y="3645024"/>
            <a:ext cx="4176464" cy="144016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146+24=160</a:t>
            </a:r>
            <a:endParaRPr lang="ru-RU" sz="2800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5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650"/>
                            </p:stCondLst>
                            <p:childTnLst>
                              <p:par>
                                <p:cTn id="30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650"/>
                            </p:stCondLst>
                            <p:childTnLst>
                              <p:par>
                                <p:cTn id="4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650"/>
                            </p:stCondLst>
                            <p:childTnLst>
                              <p:par>
                                <p:cTn id="6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1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332656"/>
            <a:ext cx="3312368" cy="698336"/>
          </a:xfrm>
        </p:spPr>
        <p:txBody>
          <a:bodyPr/>
          <a:lstStyle/>
          <a:p>
            <a:r>
              <a:rPr lang="ru-RU" dirty="0" smtClean="0"/>
              <a:t>Верно ли?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251520" y="404664"/>
          <a:ext cx="864096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50"/>
                            </p:stCondLst>
                            <p:childTnLst>
                              <p:par>
                                <p:cTn id="13" presetID="2" presetClass="entr" presetSubtype="12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E77F2A-92DF-43AE-8539-07B9053000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52E77F2A-92DF-43AE-8539-07B9053000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graphicEl>
                                              <a:dgm id="{52E77F2A-92DF-43AE-8539-07B9053000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65BF2A-0B0A-4C16-8332-DEAF366F7C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7A65BF2A-0B0A-4C16-8332-DEAF366F7C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7A65BF2A-0B0A-4C16-8332-DEAF366F7C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6EF4F86-817A-4E3B-B792-5B211EC20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56EF4F86-817A-4E3B-B792-5B211EC20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56EF4F86-817A-4E3B-B792-5B211EC20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DFE766-FEDE-4EB3-9DE6-A9E32DE1C8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52DFE766-FEDE-4EB3-9DE6-A9E32DE1C8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graphicEl>
                                              <a:dgm id="{52DFE766-FEDE-4EB3-9DE6-A9E32DE1C8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2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BAA9D9-C860-40A6-902E-CABE4EC9F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graphicEl>
                                              <a:dgm id="{02BAA9D9-C860-40A6-902E-CABE4EC9F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graphicEl>
                                              <a:dgm id="{02BAA9D9-C860-40A6-902E-CABE4EC9F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F8E7EB1-BF25-451D-94BF-B98B542B0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graphicEl>
                                              <a:dgm id="{6F8E7EB1-BF25-451D-94BF-B98B542B0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graphicEl>
                                              <a:dgm id="{6F8E7EB1-BF25-451D-94BF-B98B542B0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2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4C0F52-3157-4855-B22B-6A87F400AC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graphicEl>
                                              <a:dgm id="{F94C0F52-3157-4855-B22B-6A87F400AC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graphicEl>
                                              <a:dgm id="{F94C0F52-3157-4855-B22B-6A87F400AC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Найдите закономерность и вместо знака * вставьте число</a:t>
            </a:r>
            <a:endParaRPr lang="ru-RU" sz="32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434" t="5766" r="50720" b="10634"/>
          <a:stretch>
            <a:fillRect/>
          </a:stretch>
        </p:blipFill>
        <p:spPr bwMode="auto">
          <a:xfrm>
            <a:off x="323527" y="1214422"/>
            <a:ext cx="523221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531" t="5766" r="5021" b="10634"/>
          <a:stretch>
            <a:fillRect/>
          </a:stretch>
        </p:blipFill>
        <p:spPr bwMode="auto">
          <a:xfrm>
            <a:off x="1357290" y="3643314"/>
            <a:ext cx="6100546" cy="2830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8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3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840" t="2703" r="49230" b="5405"/>
          <a:stretch>
            <a:fillRect/>
          </a:stretch>
        </p:blipFill>
        <p:spPr bwMode="auto">
          <a:xfrm>
            <a:off x="428596" y="1428736"/>
            <a:ext cx="589657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Найдите закономерность и вместо знака * вставьте число</a:t>
            </a:r>
            <a:endParaRPr lang="ru-RU" sz="3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241" t="2703" r="3358" b="11670"/>
          <a:stretch>
            <a:fillRect/>
          </a:stretch>
        </p:blipFill>
        <p:spPr bwMode="auto">
          <a:xfrm>
            <a:off x="1500166" y="3500438"/>
            <a:ext cx="6888903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8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3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397</TotalTime>
  <Words>695</Words>
  <Application>Microsoft Office PowerPoint</Application>
  <PresentationFormat>Экран (4:3)</PresentationFormat>
  <Paragraphs>169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СЛОЖЕНИЕ И ВЫЧИТАНИЕ НАТУРАЛЬНЫХ ЧИСЕЛ</vt:lpstr>
      <vt:lpstr>Слайд 2</vt:lpstr>
      <vt:lpstr>Цели урока:</vt:lpstr>
      <vt:lpstr>Прочитай записи, назови компоненты, выполни действия: </vt:lpstr>
      <vt:lpstr>НАЙДИ ОТВЕТ УДОБНЫМ СПОСОБОМ:</vt:lpstr>
      <vt:lpstr>НАЙДИ ОШИБКУ В ВЫЧИСЛЕНИЯХ:</vt:lpstr>
      <vt:lpstr>Верно ли?</vt:lpstr>
      <vt:lpstr>Найдите закономерность и вместо знака * вставьте число</vt:lpstr>
      <vt:lpstr>Найдите закономерность и вместо знака * вставьте число</vt:lpstr>
      <vt:lpstr>физкультминутка</vt:lpstr>
      <vt:lpstr>Задача № 1.</vt:lpstr>
      <vt:lpstr>№ 2. выполни действия:</vt:lpstr>
      <vt:lpstr>№ 3.</vt:lpstr>
      <vt:lpstr>№ 4.</vt:lpstr>
      <vt:lpstr>Домашнее задание: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СЛОЖЕНИЕ И ВЫЧИТАНИЕ НАТУРАЛЬНЫХ ЧИСЕЛ</dc:title>
  <dc:creator>Пользователь Windows</dc:creator>
  <cp:lastModifiedBy>Пользователь Windows</cp:lastModifiedBy>
  <cp:revision>51</cp:revision>
  <dcterms:created xsi:type="dcterms:W3CDTF">2012-11-16T15:44:00Z</dcterms:created>
  <dcterms:modified xsi:type="dcterms:W3CDTF">2012-11-20T17:15:27Z</dcterms:modified>
</cp:coreProperties>
</file>