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1" r:id="rId2"/>
    <p:sldId id="273" r:id="rId3"/>
    <p:sldId id="274" r:id="rId4"/>
    <p:sldId id="275" r:id="rId5"/>
    <p:sldId id="284" r:id="rId6"/>
    <p:sldId id="285" r:id="rId7"/>
    <p:sldId id="277" r:id="rId8"/>
    <p:sldId id="286" r:id="rId9"/>
    <p:sldId id="287" r:id="rId10"/>
    <p:sldId id="289" r:id="rId11"/>
    <p:sldId id="288" r:id="rId12"/>
    <p:sldId id="290" r:id="rId13"/>
    <p:sldId id="291" r:id="rId14"/>
    <p:sldId id="292" r:id="rId15"/>
    <p:sldId id="293" r:id="rId16"/>
    <p:sldId id="294" r:id="rId17"/>
    <p:sldId id="282" r:id="rId18"/>
    <p:sldId id="28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19" autoAdjust="0"/>
    <p:restoredTop sz="94716" autoAdjust="0"/>
  </p:normalViewPr>
  <p:slideViewPr>
    <p:cSldViewPr>
      <p:cViewPr varScale="1">
        <p:scale>
          <a:sx n="64" d="100"/>
          <a:sy n="64" d="100"/>
        </p:scale>
        <p:origin x="-102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3737788" cy="7373778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B36A04-A049-4B4D-AD1C-E93FAD3D106A}" type="datetimeFigureOut">
              <a:rPr lang="ru-RU" smtClean="0"/>
              <a:pPr/>
              <a:t>09.05.2012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85677E-61E4-49C7-8520-BF56A4C8FBA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ru.wikipedia.org/wiki/%D0%A4%D0%B0%D0%B9%D0%BB:Chebyshev.jpg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705" y="2852920"/>
            <a:ext cx="8820590" cy="1080150"/>
          </a:xfr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i="1" u="sng" spc="50" dirty="0" smtClean="0">
                <a:ln w="11430"/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Делимость чисел.</a:t>
            </a:r>
          </a:p>
        </p:txBody>
      </p:sp>
      <p:pic>
        <p:nvPicPr>
          <p:cNvPr id="1028" name="Picture 4" descr="C:\Documents and Settings\All Users\Документы\Мои рисунки\Образцы рисунков\WP6CAOETMLGCAJS66PICAFBVECJCAC3E2LVCAC3MBDYCAHKG0SRCALYZIL5CAJLOHK9CA3F9IM8CAYJZC6MCAM1SU86CA6X75BICAPMCXGWCA31NQV5CAL51XEZCAM3FFV4CA2Q1E1HCAQLHT5PCATXE11U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4FA"/>
              </a:clrFrom>
              <a:clrTo>
                <a:srgbClr val="FFF4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7236370" y="836640"/>
            <a:ext cx="1584220" cy="158422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015645" y="260560"/>
            <a:ext cx="511271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i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5400" b="1" i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i="1" spc="50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класс</a:t>
            </a:r>
            <a:br>
              <a:rPr lang="ru-RU" sz="5400" b="1" i="1" spc="50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5400" b="1" i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676570" y="9806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9" name="Picture 2" descr="C:\Documents and Settings\All Users\Документы\Мои рисунки\Образцы рисунков\3LCCAL3VWXVCAR01R14CAJKKEKDCA9G7WIFCA9G0LL8CAHXM5S7CAJ4CQ01CAATPEOJCALZBEMYCAB90X5HCA9SGP0JCA3J21JGCA2JOKWVCASJTJ29CAKEGE54CATC0ZUACAR0HD83CAU4RQXFCA3F8E4S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430" y="0"/>
            <a:ext cx="2706624" cy="1792224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701780" y="4221110"/>
            <a:ext cx="77404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ln w="1905"/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Урок №</a:t>
            </a:r>
            <a:r>
              <a:rPr lang="en-US" sz="3200" b="1" i="1" dirty="0" smtClean="0">
                <a:ln w="1905"/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11</a:t>
            </a:r>
          </a:p>
          <a:p>
            <a:pPr algn="ctr"/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Разложение на простые множители.</a:t>
            </a:r>
          </a:p>
          <a:p>
            <a:pPr algn="ctr"/>
            <a:endParaRPr lang="en-US" sz="3200" b="1" i="1" dirty="0" smtClean="0">
              <a:ln w="1905"/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17013" y="3244334"/>
            <a:ext cx="4280916" cy="110799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36 = 2</a:t>
            </a:r>
            <a:r>
              <a:rPr lang="ru-RU" sz="6600" b="1" i="1" spc="50" baseline="300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6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∙ З</a:t>
            </a:r>
            <a:r>
              <a:rPr lang="ru-RU" sz="6600" b="1" i="1" spc="50" baseline="300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6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6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5700" y="332570"/>
            <a:ext cx="8892600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Разложите числа на простые множители</a:t>
            </a:r>
            <a:r>
              <a:rPr lang="en-US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endParaRPr lang="ru-RU" sz="32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539440" y="1700760"/>
          <a:ext cx="2088290" cy="3505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08140"/>
                <a:gridCol w="1080150"/>
              </a:tblGrid>
              <a:tr h="152400">
                <a:tc>
                  <a:txBody>
                    <a:bodyPr/>
                    <a:lstStyle/>
                    <a:p>
                      <a:pPr marR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  <p:sp>
        <p:nvSpPr>
          <p:cNvPr id="9" name="Пятно 1 8"/>
          <p:cNvSpPr/>
          <p:nvPr/>
        </p:nvSpPr>
        <p:spPr>
          <a:xfrm>
            <a:off x="7668430" y="836640"/>
            <a:ext cx="1224170" cy="1080150"/>
          </a:xfrm>
          <a:prstGeom prst="irregularSeal1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endParaRPr lang="ru-RU" sz="4400" b="1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11</a:t>
            </a:fld>
            <a:endParaRPr lang="ru-RU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-51059" y="188550"/>
            <a:ext cx="9195059" cy="1222411"/>
            <a:chOff x="2411700" y="332570"/>
            <a:chExt cx="4782261" cy="1222411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4139940" y="908650"/>
              <a:ext cx="1123599" cy="646331"/>
            </a:xfrm>
            <a:prstGeom prst="rect">
              <a:avLst/>
            </a:prstGeom>
          </p:spPr>
          <p:txBody>
            <a:bodyPr wrap="none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ru-RU" sz="3600" b="1" i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24; 37; 45</a:t>
              </a:r>
              <a:endParaRPr lang="ru-RU" sz="36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411700" y="332570"/>
              <a:ext cx="4782261" cy="646331"/>
            </a:xfrm>
            <a:prstGeom prst="rect">
              <a:avLst/>
            </a:prstGeom>
          </p:spPr>
          <p:txBody>
            <a:bodyPr wrap="none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ru-RU" sz="3600" b="1" i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Разложите числа на простые множители</a:t>
              </a:r>
            </a:p>
          </p:txBody>
        </p:sp>
      </p:grpSp>
      <p:sp>
        <p:nvSpPr>
          <p:cNvPr id="7" name="Прямоугольник 6"/>
          <p:cNvSpPr/>
          <p:nvPr/>
        </p:nvSpPr>
        <p:spPr>
          <a:xfrm>
            <a:off x="5868180" y="5530090"/>
            <a:ext cx="3240450" cy="92333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45 = 3</a:t>
            </a:r>
            <a:r>
              <a:rPr lang="ru-RU" sz="5400" b="1" i="1" spc="50" baseline="300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∙ 5</a:t>
            </a:r>
            <a:endParaRPr lang="ru-RU" sz="54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95420" y="2156110"/>
          <a:ext cx="2088290" cy="3505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08140"/>
                <a:gridCol w="1080150"/>
              </a:tblGrid>
              <a:tr h="152400">
                <a:tc>
                  <a:txBody>
                    <a:bodyPr/>
                    <a:lstStyle/>
                    <a:p>
                      <a:pPr marR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79390" y="5530090"/>
            <a:ext cx="2949334" cy="92333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24 = 2</a:t>
            </a:r>
            <a:r>
              <a:rPr lang="ru-RU" sz="5400" b="1" i="1" spc="50" baseline="300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∙ 3</a:t>
            </a:r>
            <a:endParaRPr lang="ru-RU" sz="54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3347830" y="2098930"/>
          <a:ext cx="2088290" cy="14020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08140"/>
                <a:gridCol w="1080150"/>
              </a:tblGrid>
              <a:tr h="152400">
                <a:tc>
                  <a:txBody>
                    <a:bodyPr/>
                    <a:lstStyle/>
                    <a:p>
                      <a:pPr marR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2771750" y="4089890"/>
            <a:ext cx="3425938" cy="92333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37 =</a:t>
            </a:r>
            <a:r>
              <a:rPr lang="en-US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 ∙ 37</a:t>
            </a:r>
            <a:endParaRPr lang="ru-RU" sz="54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6516270" y="1993030"/>
          <a:ext cx="2088290" cy="28041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08140"/>
                <a:gridCol w="1080150"/>
              </a:tblGrid>
              <a:tr h="152400">
                <a:tc>
                  <a:txBody>
                    <a:bodyPr/>
                    <a:lstStyle/>
                    <a:p>
                      <a:pPr marR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  <p:sp>
        <p:nvSpPr>
          <p:cNvPr id="15" name="Пятно 1 14"/>
          <p:cNvSpPr/>
          <p:nvPr/>
        </p:nvSpPr>
        <p:spPr>
          <a:xfrm>
            <a:off x="7668430" y="836640"/>
            <a:ext cx="1224170" cy="1080150"/>
          </a:xfrm>
          <a:prstGeom prst="irregularSeal1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endParaRPr lang="ru-RU" sz="4400" b="1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12</a:t>
            </a:fld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95420" y="836640"/>
          <a:ext cx="2016280" cy="479488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80150"/>
                <a:gridCol w="936130"/>
              </a:tblGrid>
              <a:tr h="152400">
                <a:tc>
                  <a:txBody>
                    <a:bodyPr/>
                    <a:lstStyle/>
                    <a:p>
                      <a:pPr marR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216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108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336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336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491850" y="2780910"/>
            <a:ext cx="4431021" cy="110799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216 = 2³ ∙ 3³</a:t>
            </a:r>
            <a:endParaRPr lang="ru-RU" sz="6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3460" y="251865"/>
            <a:ext cx="7777080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Разложите на простые </a:t>
            </a:r>
            <a:r>
              <a:rPr lang="ru-RU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множители</a:t>
            </a:r>
            <a:r>
              <a:rPr lang="en-US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216</a:t>
            </a:r>
            <a:endParaRPr lang="ru-RU" sz="32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ятно 1 9"/>
          <p:cNvSpPr/>
          <p:nvPr/>
        </p:nvSpPr>
        <p:spPr>
          <a:xfrm>
            <a:off x="7668430" y="836640"/>
            <a:ext cx="1224170" cy="1080150"/>
          </a:xfrm>
          <a:prstGeom prst="irregularSeal1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endParaRPr lang="ru-RU" sz="4400" b="1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460" y="251865"/>
            <a:ext cx="7777080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Разложите на простые </a:t>
            </a:r>
            <a:r>
              <a:rPr lang="ru-RU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множители</a:t>
            </a:r>
            <a:r>
              <a:rPr lang="en-US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162</a:t>
            </a:r>
            <a:endParaRPr lang="ru-RU" sz="32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51900" y="2924930"/>
            <a:ext cx="4256293" cy="110799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162 = 2 ∙ 3⁴</a:t>
            </a:r>
            <a:endParaRPr lang="ru-RU" sz="6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971500" y="1412720"/>
          <a:ext cx="2016280" cy="425615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80150"/>
                <a:gridCol w="936130"/>
              </a:tblGrid>
              <a:tr h="152400">
                <a:tc>
                  <a:txBody>
                    <a:bodyPr/>
                    <a:lstStyle/>
                    <a:p>
                      <a:pPr marR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162</a:t>
                      </a:r>
                      <a:r>
                        <a:rPr lang="ru-RU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4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ru-RU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336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  <p:sp>
        <p:nvSpPr>
          <p:cNvPr id="8" name="Пятно 1 7"/>
          <p:cNvSpPr/>
          <p:nvPr/>
        </p:nvSpPr>
        <p:spPr>
          <a:xfrm>
            <a:off x="7668430" y="836640"/>
            <a:ext cx="1224170" cy="1080150"/>
          </a:xfrm>
          <a:prstGeom prst="irregularSeal1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endParaRPr lang="ru-RU" sz="4400" b="1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460" y="251865"/>
            <a:ext cx="7777080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Разложите на простые </a:t>
            </a:r>
            <a:r>
              <a:rPr lang="ru-RU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множители</a:t>
            </a:r>
            <a:r>
              <a:rPr lang="en-US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144</a:t>
            </a:r>
            <a:endParaRPr lang="ru-RU" sz="32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35870" y="2996940"/>
            <a:ext cx="4515980" cy="110799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144 = 2⁴ ∙ 3²</a:t>
            </a:r>
            <a:endParaRPr lang="ru-RU" sz="6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67430" y="980660"/>
          <a:ext cx="2016280" cy="533622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80150"/>
                <a:gridCol w="936130"/>
              </a:tblGrid>
              <a:tr h="152400">
                <a:tc>
                  <a:txBody>
                    <a:bodyPr/>
                    <a:lstStyle/>
                    <a:p>
                      <a:pPr marR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144</a:t>
                      </a:r>
                      <a:r>
                        <a:rPr lang="ru-RU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4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4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336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336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  <p:sp>
        <p:nvSpPr>
          <p:cNvPr id="8" name="Пятно 1 7"/>
          <p:cNvSpPr/>
          <p:nvPr/>
        </p:nvSpPr>
        <p:spPr>
          <a:xfrm>
            <a:off x="7668430" y="836640"/>
            <a:ext cx="1224170" cy="1080150"/>
          </a:xfrm>
          <a:prstGeom prst="irregularSeal1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</a:t>
            </a:r>
            <a:endParaRPr lang="ru-RU" sz="4400" b="1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460" y="251865"/>
            <a:ext cx="7777080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Разложите на простые </a:t>
            </a:r>
            <a:r>
              <a:rPr lang="ru-RU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множители</a:t>
            </a:r>
            <a:r>
              <a:rPr lang="en-US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675</a:t>
            </a:r>
            <a:endParaRPr lang="ru-RU" sz="32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11950" y="2492870"/>
            <a:ext cx="4431021" cy="110799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675 = 5² ∙ 3³</a:t>
            </a:r>
            <a:endParaRPr lang="ru-RU" sz="6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55470" y="1628750"/>
          <a:ext cx="2016280" cy="425615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80150"/>
                <a:gridCol w="936130"/>
              </a:tblGrid>
              <a:tr h="152400">
                <a:tc>
                  <a:txBody>
                    <a:bodyPr/>
                    <a:lstStyle/>
                    <a:p>
                      <a:pPr marR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675</a:t>
                      </a:r>
                      <a:r>
                        <a:rPr lang="ru-RU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135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336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4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  <p:sp>
        <p:nvSpPr>
          <p:cNvPr id="8" name="Пятно 1 7"/>
          <p:cNvSpPr/>
          <p:nvPr/>
        </p:nvSpPr>
        <p:spPr>
          <a:xfrm>
            <a:off x="7668430" y="836640"/>
            <a:ext cx="1224170" cy="1080150"/>
          </a:xfrm>
          <a:prstGeom prst="irregularSeal1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endParaRPr lang="ru-RU" sz="4400" b="1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460" y="251865"/>
            <a:ext cx="7777080" cy="107721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Разложите на простые </a:t>
            </a:r>
            <a:r>
              <a:rPr lang="ru-RU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множители</a:t>
            </a:r>
            <a:r>
              <a:rPr lang="en-US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1024</a:t>
            </a:r>
            <a:endParaRPr lang="ru-RU" sz="32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35870" y="3068950"/>
            <a:ext cx="3861955" cy="110799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1024 = </a:t>
            </a:r>
            <a:r>
              <a:rPr lang="ru-RU" sz="6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2¹</a:t>
            </a:r>
            <a:r>
              <a:rPr lang="ru-RU" sz="6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/>
                <a:cs typeface="Times New Roman" pitchFamily="18" charset="0"/>
              </a:rPr>
              <a:t>°</a:t>
            </a:r>
            <a:endParaRPr lang="ru-RU" sz="6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67430" y="980660"/>
          <a:ext cx="2016280" cy="539800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80150"/>
                <a:gridCol w="936130"/>
              </a:tblGrid>
              <a:tr h="152400">
                <a:tc>
                  <a:txBody>
                    <a:bodyPr/>
                    <a:lstStyle/>
                    <a:p>
                      <a:pPr marR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1024</a:t>
                      </a:r>
                      <a:r>
                        <a:rPr lang="ru-RU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8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lang="ru-RU" sz="28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512</a:t>
                      </a:r>
                      <a:r>
                        <a:rPr lang="ru-RU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8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lang="ru-RU" sz="28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256</a:t>
                      </a:r>
                      <a:r>
                        <a:rPr lang="ru-RU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8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8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128</a:t>
                      </a:r>
                      <a:r>
                        <a:rPr lang="ru-RU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8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8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336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r>
                        <a:rPr lang="ru-RU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8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8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336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r>
                        <a:rPr lang="ru-RU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8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8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r>
                        <a:rPr lang="ru-RU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8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8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ru-RU" sz="28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28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28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28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28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28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28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  <p:sp>
        <p:nvSpPr>
          <p:cNvPr id="8" name="Пятно 1 7"/>
          <p:cNvSpPr/>
          <p:nvPr/>
        </p:nvSpPr>
        <p:spPr>
          <a:xfrm>
            <a:off x="7668430" y="836640"/>
            <a:ext cx="1224170" cy="1080150"/>
          </a:xfrm>
          <a:prstGeom prst="irregularSeal1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</a:t>
            </a:r>
            <a:endParaRPr lang="ru-RU" sz="4400" b="1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220">
            <a:hlinkClick r:id="rId2" tooltip="220"/>
          </p:cNvPr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2987780" y="764630"/>
            <a:ext cx="3048000" cy="41402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625125" y="44530"/>
            <a:ext cx="7893763" cy="830997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Историческая информация</a:t>
            </a:r>
            <a:endParaRPr lang="ru-RU" sz="48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3410" y="5109071"/>
            <a:ext cx="85691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Великий русский математик </a:t>
            </a:r>
            <a:r>
              <a:rPr lang="ru-RU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Пафнутий</a:t>
            </a: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Львович Чебышев занимался изучением свойств простых чисел. Он доказал, что между любым натуральным числом, большим 1, и числом, вдвое большим, всегда имеется не менее одного простого числа. </a:t>
            </a:r>
            <a:endParaRPr lang="ru-RU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97281" y="404580"/>
            <a:ext cx="7549439" cy="92333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Ответить на вопросы:</a:t>
            </a:r>
            <a:endParaRPr lang="ru-RU" sz="54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7430" y="2690336"/>
            <a:ext cx="842517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itchFamily="2" charset="2"/>
              <a:buChar char="v"/>
            </a:pP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Что значит разложить число на простые множители?</a:t>
            </a:r>
          </a:p>
          <a:p>
            <a:pPr lvl="0">
              <a:buFont typeface="Wingdings" pitchFamily="2" charset="2"/>
              <a:buChar char="v"/>
            </a:pP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Единственно ли разложение натурального числа на простые множители?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419840" y="764630"/>
            <a:ext cx="2017284" cy="92333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54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Цели: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pic>
        <p:nvPicPr>
          <p:cNvPr id="10" name="Picture 4" descr="C:\Documents and Settings\All Users\Документы\Мои рисунки\Образцы рисунков\WP6CAOETMLGCAJS66PICAFBVECJCAC3E2LVCAC3MBDYCAHKG0SRCALYZIL5CAJLOHK9CA3F9IM8CAYJZC6MCAM1SU86CA6X75BICAPMCXGWCA31NQV5CAL51XEZCAM3FFV4CA2Q1E1HCAQLHT5PCATXE11U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4FA"/>
              </a:clrFrom>
              <a:clrTo>
                <a:srgbClr val="FFF4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6444260" y="404580"/>
            <a:ext cx="1584220" cy="1584220"/>
          </a:xfrm>
          <a:prstGeom prst="rect">
            <a:avLst/>
          </a:prstGeom>
          <a:noFill/>
        </p:spPr>
      </p:pic>
      <p:pic>
        <p:nvPicPr>
          <p:cNvPr id="11" name="Picture 2" descr="C:\Documents and Settings\All Users\Документы\Мои рисунки\Образцы рисунков\3LCCAL3VWXVCAR01R14CAJKKEKDCA9G7WIFCA9G0LL8CAHXM5S7CAJ4CQ01CAATPEOJCALZBEMYCAB90X5HCA9SGP0JCA3J21JGCA2JOKWVCASJTJ29CAKEGE54CATC0ZUACAR0HD83CAU4RQXFCA3F8E4S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430" y="0"/>
            <a:ext cx="2706624" cy="179222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79390" y="2336737"/>
            <a:ext cx="8748580" cy="310854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ознакомить с разложением на простые множители;</a:t>
            </a:r>
          </a:p>
          <a:p>
            <a:pPr>
              <a:buFont typeface="Wingdings" pitchFamily="2" charset="2"/>
              <a:buChar char="v"/>
            </a:pPr>
            <a:r>
              <a:rPr lang="ru-RU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повторить степень числа;</a:t>
            </a:r>
          </a:p>
          <a:p>
            <a:pPr>
              <a:buFont typeface="Wingdings" pitchFamily="2" charset="2"/>
              <a:buChar char="v"/>
            </a:pPr>
            <a:r>
              <a:rPr lang="ru-RU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формировать умения и навыки использования признаков делимости при разложении чисел на простые множители;</a:t>
            </a:r>
          </a:p>
          <a:p>
            <a:pPr>
              <a:buFont typeface="Wingdings" pitchFamily="2" charset="2"/>
              <a:buChar char="v"/>
            </a:pPr>
            <a:r>
              <a:rPr lang="ru-RU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развивать память .</a:t>
            </a:r>
            <a:endParaRPr lang="en-US" sz="2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Выноска-облако 19"/>
          <p:cNvSpPr/>
          <p:nvPr/>
        </p:nvSpPr>
        <p:spPr>
          <a:xfrm>
            <a:off x="269720" y="548600"/>
            <a:ext cx="8604560" cy="1224170"/>
          </a:xfrm>
          <a:prstGeom prst="cloudCallout">
            <a:avLst>
              <a:gd name="adj1" fmla="val 24143"/>
              <a:gd name="adj2" fmla="val 25602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Запишите в виде степени произведение:</a:t>
            </a:r>
            <a:endParaRPr lang="ru-RU" sz="28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16-конечная звезда 22"/>
          <p:cNvSpPr/>
          <p:nvPr/>
        </p:nvSpPr>
        <p:spPr>
          <a:xfrm>
            <a:off x="5292100" y="1700760"/>
            <a:ext cx="2304320" cy="1368190"/>
          </a:xfrm>
          <a:prstGeom prst="star16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2³</a:t>
            </a:r>
            <a:endParaRPr lang="ru-RU" sz="66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16-конечная звезда 23"/>
          <p:cNvSpPr/>
          <p:nvPr/>
        </p:nvSpPr>
        <p:spPr>
          <a:xfrm>
            <a:off x="6156220" y="3789050"/>
            <a:ext cx="2088290" cy="1080150"/>
          </a:xfrm>
          <a:prstGeom prst="star16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7⁵</a:t>
            </a:r>
            <a:endParaRPr lang="ru-RU" sz="66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16-конечная звезда 24"/>
          <p:cNvSpPr/>
          <p:nvPr/>
        </p:nvSpPr>
        <p:spPr>
          <a:xfrm>
            <a:off x="5364110" y="2708900"/>
            <a:ext cx="2304320" cy="1224170"/>
          </a:xfrm>
          <a:prstGeom prst="star16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5⁴</a:t>
            </a:r>
            <a:endParaRPr lang="ru-RU" sz="66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16-конечная звезда 26"/>
          <p:cNvSpPr/>
          <p:nvPr/>
        </p:nvSpPr>
        <p:spPr>
          <a:xfrm>
            <a:off x="5940190" y="4653170"/>
            <a:ext cx="1944270" cy="1080150"/>
          </a:xfrm>
          <a:prstGeom prst="star16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a⁵</a:t>
            </a:r>
            <a:endParaRPr lang="ru-RU" sz="66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16-конечная звезда 27"/>
          <p:cNvSpPr/>
          <p:nvPr/>
        </p:nvSpPr>
        <p:spPr>
          <a:xfrm>
            <a:off x="4788030" y="5445280"/>
            <a:ext cx="2411700" cy="1224170"/>
          </a:xfrm>
          <a:prstGeom prst="star16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b⁴</a:t>
            </a:r>
            <a:endParaRPr lang="ru-RU" sz="66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59790" y="-99490"/>
            <a:ext cx="3063018" cy="76944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Вспомним!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2051650" y="1772770"/>
            <a:ext cx="343715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∙ 2 ∙</a:t>
            </a:r>
            <a:r>
              <a:rPr lang="en-US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	=</a:t>
            </a:r>
            <a:endParaRPr lang="ru-RU" sz="66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827480" y="2708900"/>
            <a:ext cx="447590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 ∙</a:t>
            </a:r>
            <a:r>
              <a:rPr lang="en-US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 ∙</a:t>
            </a:r>
            <a:r>
              <a:rPr lang="en-US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 ∙</a:t>
            </a:r>
            <a:r>
              <a:rPr lang="en-US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 =</a:t>
            </a:r>
            <a:endParaRPr lang="ru-RU" sz="66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410736" y="3717040"/>
            <a:ext cx="574548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 ∙</a:t>
            </a:r>
            <a:r>
              <a:rPr lang="en-US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 ∙</a:t>
            </a:r>
            <a:r>
              <a:rPr lang="en-US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 ∙</a:t>
            </a:r>
            <a:r>
              <a:rPr lang="en-US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 ∙</a:t>
            </a:r>
            <a:r>
              <a:rPr lang="en-US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 =</a:t>
            </a:r>
            <a:endParaRPr lang="ru-RU" sz="66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323410" y="4437140"/>
            <a:ext cx="553388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 ∙</a:t>
            </a:r>
            <a:r>
              <a:rPr lang="en-US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 ∙</a:t>
            </a:r>
            <a:r>
              <a:rPr lang="en-US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 ∙</a:t>
            </a:r>
            <a:r>
              <a:rPr lang="en-US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 ∙</a:t>
            </a:r>
            <a:r>
              <a:rPr lang="en-US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 =</a:t>
            </a:r>
            <a:endParaRPr lang="ru-RU" sz="66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395420" y="5517290"/>
            <a:ext cx="447590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∙</a:t>
            </a:r>
            <a:r>
              <a:rPr lang="en-US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ru-RU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∙</a:t>
            </a:r>
            <a:r>
              <a:rPr lang="en-US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ru-RU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∙</a:t>
            </a:r>
            <a:r>
              <a:rPr lang="en-US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ru-RU" sz="6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</a:t>
            </a:r>
            <a:endParaRPr lang="ru-RU" sz="66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7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Выноска-облако 24"/>
          <p:cNvSpPr/>
          <p:nvPr/>
        </p:nvSpPr>
        <p:spPr>
          <a:xfrm>
            <a:off x="0" y="764630"/>
            <a:ext cx="9324660" cy="1224170"/>
          </a:xfrm>
          <a:prstGeom prst="cloudCallout">
            <a:avLst>
              <a:gd name="adj1" fmla="val 18837"/>
              <a:gd name="adj2" fmla="val 26472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Разложите на множители число 60 всеми возможными способами:</a:t>
            </a:r>
            <a:endParaRPr lang="ru-RU" sz="28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34976" y="5879099"/>
            <a:ext cx="8074048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разложено на простые </a:t>
            </a:r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множители</a:t>
            </a:r>
            <a:endParaRPr lang="ru-RU" sz="3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0" y="0"/>
            <a:ext cx="9144000" cy="1196752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1" u="none" strike="noStrike" kern="1200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Изучение нового материала.</a:t>
            </a:r>
            <a:endParaRPr kumimoji="0" lang="ru-RU" sz="4400" b="1" i="0" u="none" strike="noStrike" kern="1200" spc="50" normalizeH="0" baseline="0" noProof="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25700" y="2492870"/>
            <a:ext cx="88926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60 = 2 ∙ 30 = 3 ∙ 20 = 4 ∙ 15 = 5 ∙ 12 = 6 ∙ 10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129761" y="1844780"/>
            <a:ext cx="488447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а) на 2 множителя: </a:t>
            </a:r>
            <a:endParaRPr lang="ru-RU" sz="4000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129761" y="2996940"/>
            <a:ext cx="488447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б) на 3 множителя: </a:t>
            </a:r>
            <a:endParaRPr lang="ru-RU" sz="4000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9695" y="3789050"/>
            <a:ext cx="89646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60 = 2 ∙ 5 ∙ 6 = 2 ∙ 3 ∙ 10 = 2 ∙ 2 ∙ 15 = 3 ∙ 4 ∙ 5</a:t>
            </a:r>
            <a:endParaRPr lang="ru-RU" sz="36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129761" y="4293120"/>
            <a:ext cx="488447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в) на 4 множителя: </a:t>
            </a:r>
            <a:endParaRPr lang="ru-RU" sz="4000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963227" y="5013220"/>
            <a:ext cx="32175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60 = 2 ∙ 2 ∙ 3 ∙ 5.</a:t>
            </a:r>
            <a:endParaRPr lang="ru-RU" sz="36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564880" y="5445280"/>
            <a:ext cx="4014240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60 = 2 ∙ 2 ∙ 3 ∙ 5</a:t>
            </a:r>
            <a:endParaRPr lang="ru-RU" sz="44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Дата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2" grpId="0"/>
      <p:bldP spid="14" grpId="0"/>
      <p:bldP spid="16" grpId="0"/>
      <p:bldP spid="17" grpId="0"/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61705" y="-27480"/>
            <a:ext cx="8820590" cy="132343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Число 210 является произведением чисел 21 и 10. </a:t>
            </a:r>
            <a:endParaRPr lang="ru-RU" sz="40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6" name="Группа 35"/>
          <p:cNvGrpSpPr/>
          <p:nvPr/>
        </p:nvGrpSpPr>
        <p:grpSpPr>
          <a:xfrm>
            <a:off x="1331550" y="2048760"/>
            <a:ext cx="6570308" cy="2037029"/>
            <a:chOff x="1331550" y="2048760"/>
            <a:chExt cx="6570308" cy="2037029"/>
          </a:xfrm>
        </p:grpSpPr>
        <p:sp>
          <p:nvSpPr>
            <p:cNvPr id="12" name="Полилиния 11"/>
            <p:cNvSpPr/>
            <p:nvPr/>
          </p:nvSpPr>
          <p:spPr>
            <a:xfrm>
              <a:off x="1331550" y="2924930"/>
              <a:ext cx="2321718" cy="1160859"/>
            </a:xfrm>
            <a:custGeom>
              <a:avLst/>
              <a:gdLst>
                <a:gd name="connsiteX0" fmla="*/ 0 w 2321718"/>
                <a:gd name="connsiteY0" fmla="*/ 116086 h 1160859"/>
                <a:gd name="connsiteX1" fmla="*/ 34001 w 2321718"/>
                <a:gd name="connsiteY1" fmla="*/ 34001 h 1160859"/>
                <a:gd name="connsiteX2" fmla="*/ 116086 w 2321718"/>
                <a:gd name="connsiteY2" fmla="*/ 0 h 1160859"/>
                <a:gd name="connsiteX3" fmla="*/ 2205632 w 2321718"/>
                <a:gd name="connsiteY3" fmla="*/ 0 h 1160859"/>
                <a:gd name="connsiteX4" fmla="*/ 2287717 w 2321718"/>
                <a:gd name="connsiteY4" fmla="*/ 34001 h 1160859"/>
                <a:gd name="connsiteX5" fmla="*/ 2321718 w 2321718"/>
                <a:gd name="connsiteY5" fmla="*/ 116086 h 1160859"/>
                <a:gd name="connsiteX6" fmla="*/ 2321718 w 2321718"/>
                <a:gd name="connsiteY6" fmla="*/ 1044773 h 1160859"/>
                <a:gd name="connsiteX7" fmla="*/ 2287717 w 2321718"/>
                <a:gd name="connsiteY7" fmla="*/ 1126858 h 1160859"/>
                <a:gd name="connsiteX8" fmla="*/ 2205632 w 2321718"/>
                <a:gd name="connsiteY8" fmla="*/ 1160859 h 1160859"/>
                <a:gd name="connsiteX9" fmla="*/ 116086 w 2321718"/>
                <a:gd name="connsiteY9" fmla="*/ 1160859 h 1160859"/>
                <a:gd name="connsiteX10" fmla="*/ 34001 w 2321718"/>
                <a:gd name="connsiteY10" fmla="*/ 1126858 h 1160859"/>
                <a:gd name="connsiteX11" fmla="*/ 0 w 2321718"/>
                <a:gd name="connsiteY11" fmla="*/ 1044773 h 1160859"/>
                <a:gd name="connsiteX12" fmla="*/ 0 w 2321718"/>
                <a:gd name="connsiteY12" fmla="*/ 116086 h 1160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21718" h="1160859">
                  <a:moveTo>
                    <a:pt x="0" y="116086"/>
                  </a:moveTo>
                  <a:cubicBezTo>
                    <a:pt x="0" y="85298"/>
                    <a:pt x="12231" y="55771"/>
                    <a:pt x="34001" y="34001"/>
                  </a:cubicBezTo>
                  <a:cubicBezTo>
                    <a:pt x="55771" y="12231"/>
                    <a:pt x="85298" y="0"/>
                    <a:pt x="116086" y="0"/>
                  </a:cubicBezTo>
                  <a:lnTo>
                    <a:pt x="2205632" y="0"/>
                  </a:lnTo>
                  <a:cubicBezTo>
                    <a:pt x="2236420" y="0"/>
                    <a:pt x="2265947" y="12231"/>
                    <a:pt x="2287717" y="34001"/>
                  </a:cubicBezTo>
                  <a:cubicBezTo>
                    <a:pt x="2309487" y="55771"/>
                    <a:pt x="2321718" y="85298"/>
                    <a:pt x="2321718" y="116086"/>
                  </a:cubicBezTo>
                  <a:lnTo>
                    <a:pt x="2321718" y="1044773"/>
                  </a:lnTo>
                  <a:cubicBezTo>
                    <a:pt x="2321718" y="1075561"/>
                    <a:pt x="2309488" y="1105088"/>
                    <a:pt x="2287717" y="1126858"/>
                  </a:cubicBezTo>
                  <a:cubicBezTo>
                    <a:pt x="2265947" y="1148628"/>
                    <a:pt x="2236420" y="1160859"/>
                    <a:pt x="2205632" y="1160859"/>
                  </a:cubicBezTo>
                  <a:lnTo>
                    <a:pt x="116086" y="1160859"/>
                  </a:lnTo>
                  <a:cubicBezTo>
                    <a:pt x="85298" y="1160859"/>
                    <a:pt x="55771" y="1148629"/>
                    <a:pt x="34001" y="1126858"/>
                  </a:cubicBezTo>
                  <a:cubicBezTo>
                    <a:pt x="12231" y="1105088"/>
                    <a:pt x="0" y="1075561"/>
                    <a:pt x="0" y="1044773"/>
                  </a:cubicBezTo>
                  <a:lnTo>
                    <a:pt x="0" y="11608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2585" tIns="106390" rIns="142585" bIns="106390" numCol="1" spcCol="1270" anchor="ctr" anchorCtr="0">
              <a:noAutofit/>
            </a:bodyPr>
            <a:lstStyle/>
            <a:p>
              <a:pPr lvl="0" algn="ctr" defTabSz="2533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60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21</a:t>
              </a:r>
              <a:endParaRPr lang="ru-RU" sz="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Полилиния 16"/>
            <p:cNvSpPr/>
            <p:nvPr/>
          </p:nvSpPr>
          <p:spPr>
            <a:xfrm>
              <a:off x="5580140" y="2924930"/>
              <a:ext cx="2321718" cy="1160859"/>
            </a:xfrm>
            <a:custGeom>
              <a:avLst/>
              <a:gdLst>
                <a:gd name="connsiteX0" fmla="*/ 0 w 2321718"/>
                <a:gd name="connsiteY0" fmla="*/ 116086 h 1160859"/>
                <a:gd name="connsiteX1" fmla="*/ 34001 w 2321718"/>
                <a:gd name="connsiteY1" fmla="*/ 34001 h 1160859"/>
                <a:gd name="connsiteX2" fmla="*/ 116086 w 2321718"/>
                <a:gd name="connsiteY2" fmla="*/ 0 h 1160859"/>
                <a:gd name="connsiteX3" fmla="*/ 2205632 w 2321718"/>
                <a:gd name="connsiteY3" fmla="*/ 0 h 1160859"/>
                <a:gd name="connsiteX4" fmla="*/ 2287717 w 2321718"/>
                <a:gd name="connsiteY4" fmla="*/ 34001 h 1160859"/>
                <a:gd name="connsiteX5" fmla="*/ 2321718 w 2321718"/>
                <a:gd name="connsiteY5" fmla="*/ 116086 h 1160859"/>
                <a:gd name="connsiteX6" fmla="*/ 2321718 w 2321718"/>
                <a:gd name="connsiteY6" fmla="*/ 1044773 h 1160859"/>
                <a:gd name="connsiteX7" fmla="*/ 2287717 w 2321718"/>
                <a:gd name="connsiteY7" fmla="*/ 1126858 h 1160859"/>
                <a:gd name="connsiteX8" fmla="*/ 2205632 w 2321718"/>
                <a:gd name="connsiteY8" fmla="*/ 1160859 h 1160859"/>
                <a:gd name="connsiteX9" fmla="*/ 116086 w 2321718"/>
                <a:gd name="connsiteY9" fmla="*/ 1160859 h 1160859"/>
                <a:gd name="connsiteX10" fmla="*/ 34001 w 2321718"/>
                <a:gd name="connsiteY10" fmla="*/ 1126858 h 1160859"/>
                <a:gd name="connsiteX11" fmla="*/ 0 w 2321718"/>
                <a:gd name="connsiteY11" fmla="*/ 1044773 h 1160859"/>
                <a:gd name="connsiteX12" fmla="*/ 0 w 2321718"/>
                <a:gd name="connsiteY12" fmla="*/ 116086 h 1160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21718" h="1160859">
                  <a:moveTo>
                    <a:pt x="0" y="116086"/>
                  </a:moveTo>
                  <a:cubicBezTo>
                    <a:pt x="0" y="85298"/>
                    <a:pt x="12231" y="55771"/>
                    <a:pt x="34001" y="34001"/>
                  </a:cubicBezTo>
                  <a:cubicBezTo>
                    <a:pt x="55771" y="12231"/>
                    <a:pt x="85298" y="0"/>
                    <a:pt x="116086" y="0"/>
                  </a:cubicBezTo>
                  <a:lnTo>
                    <a:pt x="2205632" y="0"/>
                  </a:lnTo>
                  <a:cubicBezTo>
                    <a:pt x="2236420" y="0"/>
                    <a:pt x="2265947" y="12231"/>
                    <a:pt x="2287717" y="34001"/>
                  </a:cubicBezTo>
                  <a:cubicBezTo>
                    <a:pt x="2309487" y="55771"/>
                    <a:pt x="2321718" y="85298"/>
                    <a:pt x="2321718" y="116086"/>
                  </a:cubicBezTo>
                  <a:lnTo>
                    <a:pt x="2321718" y="1044773"/>
                  </a:lnTo>
                  <a:cubicBezTo>
                    <a:pt x="2321718" y="1075561"/>
                    <a:pt x="2309488" y="1105088"/>
                    <a:pt x="2287717" y="1126858"/>
                  </a:cubicBezTo>
                  <a:cubicBezTo>
                    <a:pt x="2265947" y="1148628"/>
                    <a:pt x="2236420" y="1160859"/>
                    <a:pt x="2205632" y="1160859"/>
                  </a:cubicBezTo>
                  <a:lnTo>
                    <a:pt x="116086" y="1160859"/>
                  </a:lnTo>
                  <a:cubicBezTo>
                    <a:pt x="85298" y="1160859"/>
                    <a:pt x="55771" y="1148629"/>
                    <a:pt x="34001" y="1126858"/>
                  </a:cubicBezTo>
                  <a:cubicBezTo>
                    <a:pt x="12231" y="1105088"/>
                    <a:pt x="0" y="1075561"/>
                    <a:pt x="0" y="1044773"/>
                  </a:cubicBezTo>
                  <a:lnTo>
                    <a:pt x="0" y="11608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2585" tIns="106390" rIns="142585" bIns="106390" numCol="1" spcCol="1270" anchor="ctr" anchorCtr="0">
              <a:noAutofit/>
            </a:bodyPr>
            <a:lstStyle/>
            <a:p>
              <a:pPr lvl="0" algn="ctr" defTabSz="2533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60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10</a:t>
              </a:r>
              <a:endParaRPr lang="ru-RU" sz="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283960" y="2048760"/>
              <a:ext cx="553357" cy="18620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1500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grpSp>
        <p:nvGrpSpPr>
          <p:cNvPr id="37" name="Группа 36"/>
          <p:cNvGrpSpPr/>
          <p:nvPr/>
        </p:nvGrpSpPr>
        <p:grpSpPr>
          <a:xfrm>
            <a:off x="3491850" y="1340710"/>
            <a:ext cx="2321718" cy="2066560"/>
            <a:chOff x="3491850" y="1340710"/>
            <a:chExt cx="2321718" cy="2066560"/>
          </a:xfrm>
        </p:grpSpPr>
        <p:sp>
          <p:nvSpPr>
            <p:cNvPr id="22" name="Полилиния 21"/>
            <p:cNvSpPr/>
            <p:nvPr/>
          </p:nvSpPr>
          <p:spPr>
            <a:xfrm>
              <a:off x="3491850" y="1340710"/>
              <a:ext cx="2321718" cy="1160859"/>
            </a:xfrm>
            <a:custGeom>
              <a:avLst/>
              <a:gdLst>
                <a:gd name="connsiteX0" fmla="*/ 0 w 2321718"/>
                <a:gd name="connsiteY0" fmla="*/ 116086 h 1160859"/>
                <a:gd name="connsiteX1" fmla="*/ 34001 w 2321718"/>
                <a:gd name="connsiteY1" fmla="*/ 34001 h 1160859"/>
                <a:gd name="connsiteX2" fmla="*/ 116086 w 2321718"/>
                <a:gd name="connsiteY2" fmla="*/ 0 h 1160859"/>
                <a:gd name="connsiteX3" fmla="*/ 2205632 w 2321718"/>
                <a:gd name="connsiteY3" fmla="*/ 0 h 1160859"/>
                <a:gd name="connsiteX4" fmla="*/ 2287717 w 2321718"/>
                <a:gd name="connsiteY4" fmla="*/ 34001 h 1160859"/>
                <a:gd name="connsiteX5" fmla="*/ 2321718 w 2321718"/>
                <a:gd name="connsiteY5" fmla="*/ 116086 h 1160859"/>
                <a:gd name="connsiteX6" fmla="*/ 2321718 w 2321718"/>
                <a:gd name="connsiteY6" fmla="*/ 1044773 h 1160859"/>
                <a:gd name="connsiteX7" fmla="*/ 2287717 w 2321718"/>
                <a:gd name="connsiteY7" fmla="*/ 1126858 h 1160859"/>
                <a:gd name="connsiteX8" fmla="*/ 2205632 w 2321718"/>
                <a:gd name="connsiteY8" fmla="*/ 1160859 h 1160859"/>
                <a:gd name="connsiteX9" fmla="*/ 116086 w 2321718"/>
                <a:gd name="connsiteY9" fmla="*/ 1160859 h 1160859"/>
                <a:gd name="connsiteX10" fmla="*/ 34001 w 2321718"/>
                <a:gd name="connsiteY10" fmla="*/ 1126858 h 1160859"/>
                <a:gd name="connsiteX11" fmla="*/ 0 w 2321718"/>
                <a:gd name="connsiteY11" fmla="*/ 1044773 h 1160859"/>
                <a:gd name="connsiteX12" fmla="*/ 0 w 2321718"/>
                <a:gd name="connsiteY12" fmla="*/ 116086 h 1160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21718" h="1160859">
                  <a:moveTo>
                    <a:pt x="0" y="116086"/>
                  </a:moveTo>
                  <a:cubicBezTo>
                    <a:pt x="0" y="85298"/>
                    <a:pt x="12231" y="55771"/>
                    <a:pt x="34001" y="34001"/>
                  </a:cubicBezTo>
                  <a:cubicBezTo>
                    <a:pt x="55771" y="12231"/>
                    <a:pt x="85298" y="0"/>
                    <a:pt x="116086" y="0"/>
                  </a:cubicBezTo>
                  <a:lnTo>
                    <a:pt x="2205632" y="0"/>
                  </a:lnTo>
                  <a:cubicBezTo>
                    <a:pt x="2236420" y="0"/>
                    <a:pt x="2265947" y="12231"/>
                    <a:pt x="2287717" y="34001"/>
                  </a:cubicBezTo>
                  <a:cubicBezTo>
                    <a:pt x="2309487" y="55771"/>
                    <a:pt x="2321718" y="85298"/>
                    <a:pt x="2321718" y="116086"/>
                  </a:cubicBezTo>
                  <a:lnTo>
                    <a:pt x="2321718" y="1044773"/>
                  </a:lnTo>
                  <a:cubicBezTo>
                    <a:pt x="2321718" y="1075561"/>
                    <a:pt x="2309488" y="1105088"/>
                    <a:pt x="2287717" y="1126858"/>
                  </a:cubicBezTo>
                  <a:cubicBezTo>
                    <a:pt x="2265947" y="1148628"/>
                    <a:pt x="2236420" y="1160859"/>
                    <a:pt x="2205632" y="1160859"/>
                  </a:cubicBezTo>
                  <a:lnTo>
                    <a:pt x="116086" y="1160859"/>
                  </a:lnTo>
                  <a:cubicBezTo>
                    <a:pt x="85298" y="1160859"/>
                    <a:pt x="55771" y="1148629"/>
                    <a:pt x="34001" y="1126858"/>
                  </a:cubicBezTo>
                  <a:cubicBezTo>
                    <a:pt x="12231" y="1105088"/>
                    <a:pt x="0" y="1075561"/>
                    <a:pt x="0" y="1044773"/>
                  </a:cubicBezTo>
                  <a:lnTo>
                    <a:pt x="0" y="11608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2585" tIns="106390" rIns="142585" bIns="106390" numCol="1" spcCol="1270" anchor="ctr" anchorCtr="0">
              <a:noAutofit/>
            </a:bodyPr>
            <a:lstStyle/>
            <a:p>
              <a:pPr lvl="0" algn="ctr" defTabSz="2533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6600" b="1" i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210</a:t>
              </a:r>
              <a:endParaRPr lang="ru-RU" sz="6600" b="1" i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7" name="Прямая со стрелкой 26"/>
            <p:cNvCxnSpPr/>
            <p:nvPr/>
          </p:nvCxnSpPr>
          <p:spPr>
            <a:xfrm flipH="1">
              <a:off x="3707880" y="2492870"/>
              <a:ext cx="914400" cy="9144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 стрелкой 28"/>
            <p:cNvCxnSpPr/>
            <p:nvPr/>
          </p:nvCxnSpPr>
          <p:spPr>
            <a:xfrm>
              <a:off x="4644010" y="2492870"/>
              <a:ext cx="914400" cy="9144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Группа 37"/>
          <p:cNvGrpSpPr/>
          <p:nvPr/>
        </p:nvGrpSpPr>
        <p:grpSpPr>
          <a:xfrm>
            <a:off x="251400" y="3717040"/>
            <a:ext cx="8785220" cy="1944270"/>
            <a:chOff x="251400" y="3717040"/>
            <a:chExt cx="8785220" cy="1944270"/>
          </a:xfrm>
        </p:grpSpPr>
        <p:grpSp>
          <p:nvGrpSpPr>
            <p:cNvPr id="35" name="Группа 34"/>
            <p:cNvGrpSpPr/>
            <p:nvPr/>
          </p:nvGrpSpPr>
          <p:grpSpPr>
            <a:xfrm>
              <a:off x="251400" y="3717040"/>
              <a:ext cx="8785220" cy="1944270"/>
              <a:chOff x="251400" y="3717040"/>
              <a:chExt cx="8785220" cy="1944270"/>
            </a:xfrm>
          </p:grpSpPr>
          <p:sp>
            <p:nvSpPr>
              <p:cNvPr id="14" name="Полилиния 13"/>
              <p:cNvSpPr/>
              <p:nvPr/>
            </p:nvSpPr>
            <p:spPr>
              <a:xfrm>
                <a:off x="2498596" y="4500451"/>
                <a:ext cx="1857374" cy="1160859"/>
              </a:xfrm>
              <a:custGeom>
                <a:avLst/>
                <a:gdLst>
                  <a:gd name="connsiteX0" fmla="*/ 0 w 1857374"/>
                  <a:gd name="connsiteY0" fmla="*/ 116086 h 1160859"/>
                  <a:gd name="connsiteX1" fmla="*/ 34001 w 1857374"/>
                  <a:gd name="connsiteY1" fmla="*/ 34001 h 1160859"/>
                  <a:gd name="connsiteX2" fmla="*/ 116086 w 1857374"/>
                  <a:gd name="connsiteY2" fmla="*/ 0 h 1160859"/>
                  <a:gd name="connsiteX3" fmla="*/ 1741288 w 1857374"/>
                  <a:gd name="connsiteY3" fmla="*/ 0 h 1160859"/>
                  <a:gd name="connsiteX4" fmla="*/ 1823373 w 1857374"/>
                  <a:gd name="connsiteY4" fmla="*/ 34001 h 1160859"/>
                  <a:gd name="connsiteX5" fmla="*/ 1857374 w 1857374"/>
                  <a:gd name="connsiteY5" fmla="*/ 116086 h 1160859"/>
                  <a:gd name="connsiteX6" fmla="*/ 1857374 w 1857374"/>
                  <a:gd name="connsiteY6" fmla="*/ 1044773 h 1160859"/>
                  <a:gd name="connsiteX7" fmla="*/ 1823373 w 1857374"/>
                  <a:gd name="connsiteY7" fmla="*/ 1126858 h 1160859"/>
                  <a:gd name="connsiteX8" fmla="*/ 1741288 w 1857374"/>
                  <a:gd name="connsiteY8" fmla="*/ 1160859 h 1160859"/>
                  <a:gd name="connsiteX9" fmla="*/ 116086 w 1857374"/>
                  <a:gd name="connsiteY9" fmla="*/ 1160859 h 1160859"/>
                  <a:gd name="connsiteX10" fmla="*/ 34001 w 1857374"/>
                  <a:gd name="connsiteY10" fmla="*/ 1126858 h 1160859"/>
                  <a:gd name="connsiteX11" fmla="*/ 0 w 1857374"/>
                  <a:gd name="connsiteY11" fmla="*/ 1044773 h 1160859"/>
                  <a:gd name="connsiteX12" fmla="*/ 0 w 1857374"/>
                  <a:gd name="connsiteY12" fmla="*/ 116086 h 11608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857374" h="1160859">
                    <a:moveTo>
                      <a:pt x="0" y="116086"/>
                    </a:moveTo>
                    <a:cubicBezTo>
                      <a:pt x="0" y="85298"/>
                      <a:pt x="12231" y="55771"/>
                      <a:pt x="34001" y="34001"/>
                    </a:cubicBezTo>
                    <a:cubicBezTo>
                      <a:pt x="55771" y="12231"/>
                      <a:pt x="85298" y="0"/>
                      <a:pt x="116086" y="0"/>
                    </a:cubicBezTo>
                    <a:lnTo>
                      <a:pt x="1741288" y="0"/>
                    </a:lnTo>
                    <a:cubicBezTo>
                      <a:pt x="1772076" y="0"/>
                      <a:pt x="1801603" y="12231"/>
                      <a:pt x="1823373" y="34001"/>
                    </a:cubicBezTo>
                    <a:cubicBezTo>
                      <a:pt x="1845143" y="55771"/>
                      <a:pt x="1857374" y="85298"/>
                      <a:pt x="1857374" y="116086"/>
                    </a:cubicBezTo>
                    <a:lnTo>
                      <a:pt x="1857374" y="1044773"/>
                    </a:lnTo>
                    <a:cubicBezTo>
                      <a:pt x="1857374" y="1075561"/>
                      <a:pt x="1845144" y="1105088"/>
                      <a:pt x="1823373" y="1126858"/>
                    </a:cubicBezTo>
                    <a:cubicBezTo>
                      <a:pt x="1801603" y="1148628"/>
                      <a:pt x="1772076" y="1160859"/>
                      <a:pt x="1741288" y="1160859"/>
                    </a:cubicBezTo>
                    <a:lnTo>
                      <a:pt x="116086" y="1160859"/>
                    </a:lnTo>
                    <a:cubicBezTo>
                      <a:pt x="85298" y="1160859"/>
                      <a:pt x="55771" y="1148629"/>
                      <a:pt x="34001" y="1126858"/>
                    </a:cubicBezTo>
                    <a:cubicBezTo>
                      <a:pt x="12231" y="1105088"/>
                      <a:pt x="0" y="1075561"/>
                      <a:pt x="0" y="1044773"/>
                    </a:cubicBezTo>
                    <a:lnTo>
                      <a:pt x="0" y="116086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9725" tIns="91150" rIns="119725" bIns="91150" numCol="1" spcCol="1270" anchor="ctr" anchorCtr="0">
                <a:noAutofit/>
              </a:bodyPr>
              <a:lstStyle/>
              <a:p>
                <a:pPr lvl="0" algn="ctr" defTabSz="2000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6600" b="1" i="1" kern="1200" dirty="0" smtClean="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7</a:t>
                </a:r>
                <a:endParaRPr lang="ru-RU" sz="6600" b="1" i="1" kern="12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" name="Полилиния 15"/>
              <p:cNvSpPr/>
              <p:nvPr/>
            </p:nvSpPr>
            <p:spPr>
              <a:xfrm>
                <a:off x="251400" y="4500451"/>
                <a:ext cx="1857374" cy="1160859"/>
              </a:xfrm>
              <a:custGeom>
                <a:avLst/>
                <a:gdLst>
                  <a:gd name="connsiteX0" fmla="*/ 0 w 1857374"/>
                  <a:gd name="connsiteY0" fmla="*/ 116086 h 1160859"/>
                  <a:gd name="connsiteX1" fmla="*/ 34001 w 1857374"/>
                  <a:gd name="connsiteY1" fmla="*/ 34001 h 1160859"/>
                  <a:gd name="connsiteX2" fmla="*/ 116086 w 1857374"/>
                  <a:gd name="connsiteY2" fmla="*/ 0 h 1160859"/>
                  <a:gd name="connsiteX3" fmla="*/ 1741288 w 1857374"/>
                  <a:gd name="connsiteY3" fmla="*/ 0 h 1160859"/>
                  <a:gd name="connsiteX4" fmla="*/ 1823373 w 1857374"/>
                  <a:gd name="connsiteY4" fmla="*/ 34001 h 1160859"/>
                  <a:gd name="connsiteX5" fmla="*/ 1857374 w 1857374"/>
                  <a:gd name="connsiteY5" fmla="*/ 116086 h 1160859"/>
                  <a:gd name="connsiteX6" fmla="*/ 1857374 w 1857374"/>
                  <a:gd name="connsiteY6" fmla="*/ 1044773 h 1160859"/>
                  <a:gd name="connsiteX7" fmla="*/ 1823373 w 1857374"/>
                  <a:gd name="connsiteY7" fmla="*/ 1126858 h 1160859"/>
                  <a:gd name="connsiteX8" fmla="*/ 1741288 w 1857374"/>
                  <a:gd name="connsiteY8" fmla="*/ 1160859 h 1160859"/>
                  <a:gd name="connsiteX9" fmla="*/ 116086 w 1857374"/>
                  <a:gd name="connsiteY9" fmla="*/ 1160859 h 1160859"/>
                  <a:gd name="connsiteX10" fmla="*/ 34001 w 1857374"/>
                  <a:gd name="connsiteY10" fmla="*/ 1126858 h 1160859"/>
                  <a:gd name="connsiteX11" fmla="*/ 0 w 1857374"/>
                  <a:gd name="connsiteY11" fmla="*/ 1044773 h 1160859"/>
                  <a:gd name="connsiteX12" fmla="*/ 0 w 1857374"/>
                  <a:gd name="connsiteY12" fmla="*/ 116086 h 11608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857374" h="1160859">
                    <a:moveTo>
                      <a:pt x="0" y="116086"/>
                    </a:moveTo>
                    <a:cubicBezTo>
                      <a:pt x="0" y="85298"/>
                      <a:pt x="12231" y="55771"/>
                      <a:pt x="34001" y="34001"/>
                    </a:cubicBezTo>
                    <a:cubicBezTo>
                      <a:pt x="55771" y="12231"/>
                      <a:pt x="85298" y="0"/>
                      <a:pt x="116086" y="0"/>
                    </a:cubicBezTo>
                    <a:lnTo>
                      <a:pt x="1741288" y="0"/>
                    </a:lnTo>
                    <a:cubicBezTo>
                      <a:pt x="1772076" y="0"/>
                      <a:pt x="1801603" y="12231"/>
                      <a:pt x="1823373" y="34001"/>
                    </a:cubicBezTo>
                    <a:cubicBezTo>
                      <a:pt x="1845143" y="55771"/>
                      <a:pt x="1857374" y="85298"/>
                      <a:pt x="1857374" y="116086"/>
                    </a:cubicBezTo>
                    <a:lnTo>
                      <a:pt x="1857374" y="1044773"/>
                    </a:lnTo>
                    <a:cubicBezTo>
                      <a:pt x="1857374" y="1075561"/>
                      <a:pt x="1845144" y="1105088"/>
                      <a:pt x="1823373" y="1126858"/>
                    </a:cubicBezTo>
                    <a:cubicBezTo>
                      <a:pt x="1801603" y="1148628"/>
                      <a:pt x="1772076" y="1160859"/>
                      <a:pt x="1741288" y="1160859"/>
                    </a:cubicBezTo>
                    <a:lnTo>
                      <a:pt x="116086" y="1160859"/>
                    </a:lnTo>
                    <a:cubicBezTo>
                      <a:pt x="85298" y="1160859"/>
                      <a:pt x="55771" y="1148629"/>
                      <a:pt x="34001" y="1126858"/>
                    </a:cubicBezTo>
                    <a:cubicBezTo>
                      <a:pt x="12231" y="1105088"/>
                      <a:pt x="0" y="1075561"/>
                      <a:pt x="0" y="1044773"/>
                    </a:cubicBezTo>
                    <a:lnTo>
                      <a:pt x="0" y="116086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9725" tIns="91150" rIns="119725" bIns="91150" numCol="1" spcCol="1270" anchor="ctr" anchorCtr="0">
                <a:noAutofit/>
              </a:bodyPr>
              <a:lstStyle/>
              <a:p>
                <a:pPr lvl="0" algn="ctr" defTabSz="2000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6600" b="1" i="1" kern="1200" dirty="0" smtClean="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ru-RU" sz="6600" b="1" i="1" kern="12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Полилиния 18"/>
              <p:cNvSpPr/>
              <p:nvPr/>
            </p:nvSpPr>
            <p:spPr>
              <a:xfrm>
                <a:off x="4788030" y="4500451"/>
                <a:ext cx="1857374" cy="1160859"/>
              </a:xfrm>
              <a:custGeom>
                <a:avLst/>
                <a:gdLst>
                  <a:gd name="connsiteX0" fmla="*/ 0 w 1857374"/>
                  <a:gd name="connsiteY0" fmla="*/ 116086 h 1160859"/>
                  <a:gd name="connsiteX1" fmla="*/ 34001 w 1857374"/>
                  <a:gd name="connsiteY1" fmla="*/ 34001 h 1160859"/>
                  <a:gd name="connsiteX2" fmla="*/ 116086 w 1857374"/>
                  <a:gd name="connsiteY2" fmla="*/ 0 h 1160859"/>
                  <a:gd name="connsiteX3" fmla="*/ 1741288 w 1857374"/>
                  <a:gd name="connsiteY3" fmla="*/ 0 h 1160859"/>
                  <a:gd name="connsiteX4" fmla="*/ 1823373 w 1857374"/>
                  <a:gd name="connsiteY4" fmla="*/ 34001 h 1160859"/>
                  <a:gd name="connsiteX5" fmla="*/ 1857374 w 1857374"/>
                  <a:gd name="connsiteY5" fmla="*/ 116086 h 1160859"/>
                  <a:gd name="connsiteX6" fmla="*/ 1857374 w 1857374"/>
                  <a:gd name="connsiteY6" fmla="*/ 1044773 h 1160859"/>
                  <a:gd name="connsiteX7" fmla="*/ 1823373 w 1857374"/>
                  <a:gd name="connsiteY7" fmla="*/ 1126858 h 1160859"/>
                  <a:gd name="connsiteX8" fmla="*/ 1741288 w 1857374"/>
                  <a:gd name="connsiteY8" fmla="*/ 1160859 h 1160859"/>
                  <a:gd name="connsiteX9" fmla="*/ 116086 w 1857374"/>
                  <a:gd name="connsiteY9" fmla="*/ 1160859 h 1160859"/>
                  <a:gd name="connsiteX10" fmla="*/ 34001 w 1857374"/>
                  <a:gd name="connsiteY10" fmla="*/ 1126858 h 1160859"/>
                  <a:gd name="connsiteX11" fmla="*/ 0 w 1857374"/>
                  <a:gd name="connsiteY11" fmla="*/ 1044773 h 1160859"/>
                  <a:gd name="connsiteX12" fmla="*/ 0 w 1857374"/>
                  <a:gd name="connsiteY12" fmla="*/ 116086 h 11608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857374" h="1160859">
                    <a:moveTo>
                      <a:pt x="0" y="116086"/>
                    </a:moveTo>
                    <a:cubicBezTo>
                      <a:pt x="0" y="85298"/>
                      <a:pt x="12231" y="55771"/>
                      <a:pt x="34001" y="34001"/>
                    </a:cubicBezTo>
                    <a:cubicBezTo>
                      <a:pt x="55771" y="12231"/>
                      <a:pt x="85298" y="0"/>
                      <a:pt x="116086" y="0"/>
                    </a:cubicBezTo>
                    <a:lnTo>
                      <a:pt x="1741288" y="0"/>
                    </a:lnTo>
                    <a:cubicBezTo>
                      <a:pt x="1772076" y="0"/>
                      <a:pt x="1801603" y="12231"/>
                      <a:pt x="1823373" y="34001"/>
                    </a:cubicBezTo>
                    <a:cubicBezTo>
                      <a:pt x="1845143" y="55771"/>
                      <a:pt x="1857374" y="85298"/>
                      <a:pt x="1857374" y="116086"/>
                    </a:cubicBezTo>
                    <a:lnTo>
                      <a:pt x="1857374" y="1044773"/>
                    </a:lnTo>
                    <a:cubicBezTo>
                      <a:pt x="1857374" y="1075561"/>
                      <a:pt x="1845144" y="1105088"/>
                      <a:pt x="1823373" y="1126858"/>
                    </a:cubicBezTo>
                    <a:cubicBezTo>
                      <a:pt x="1801603" y="1148628"/>
                      <a:pt x="1772076" y="1160859"/>
                      <a:pt x="1741288" y="1160859"/>
                    </a:cubicBezTo>
                    <a:lnTo>
                      <a:pt x="116086" y="1160859"/>
                    </a:lnTo>
                    <a:cubicBezTo>
                      <a:pt x="85298" y="1160859"/>
                      <a:pt x="55771" y="1148629"/>
                      <a:pt x="34001" y="1126858"/>
                    </a:cubicBezTo>
                    <a:cubicBezTo>
                      <a:pt x="12231" y="1105088"/>
                      <a:pt x="0" y="1075561"/>
                      <a:pt x="0" y="1044773"/>
                    </a:cubicBezTo>
                    <a:lnTo>
                      <a:pt x="0" y="116086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9725" tIns="91150" rIns="119725" bIns="91150" numCol="1" spcCol="1270" anchor="ctr" anchorCtr="0">
                <a:noAutofit/>
              </a:bodyPr>
              <a:lstStyle/>
              <a:p>
                <a:pPr lvl="0" algn="ctr" defTabSz="2000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6600" b="1" i="1" kern="1200" dirty="0" smtClean="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ru-RU" sz="6600" b="1" i="1" kern="12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" name="Полилиния 20"/>
              <p:cNvSpPr/>
              <p:nvPr/>
            </p:nvSpPr>
            <p:spPr>
              <a:xfrm>
                <a:off x="7179246" y="4500451"/>
                <a:ext cx="1857374" cy="1160859"/>
              </a:xfrm>
              <a:custGeom>
                <a:avLst/>
                <a:gdLst>
                  <a:gd name="connsiteX0" fmla="*/ 0 w 1857374"/>
                  <a:gd name="connsiteY0" fmla="*/ 116086 h 1160859"/>
                  <a:gd name="connsiteX1" fmla="*/ 34001 w 1857374"/>
                  <a:gd name="connsiteY1" fmla="*/ 34001 h 1160859"/>
                  <a:gd name="connsiteX2" fmla="*/ 116086 w 1857374"/>
                  <a:gd name="connsiteY2" fmla="*/ 0 h 1160859"/>
                  <a:gd name="connsiteX3" fmla="*/ 1741288 w 1857374"/>
                  <a:gd name="connsiteY3" fmla="*/ 0 h 1160859"/>
                  <a:gd name="connsiteX4" fmla="*/ 1823373 w 1857374"/>
                  <a:gd name="connsiteY4" fmla="*/ 34001 h 1160859"/>
                  <a:gd name="connsiteX5" fmla="*/ 1857374 w 1857374"/>
                  <a:gd name="connsiteY5" fmla="*/ 116086 h 1160859"/>
                  <a:gd name="connsiteX6" fmla="*/ 1857374 w 1857374"/>
                  <a:gd name="connsiteY6" fmla="*/ 1044773 h 1160859"/>
                  <a:gd name="connsiteX7" fmla="*/ 1823373 w 1857374"/>
                  <a:gd name="connsiteY7" fmla="*/ 1126858 h 1160859"/>
                  <a:gd name="connsiteX8" fmla="*/ 1741288 w 1857374"/>
                  <a:gd name="connsiteY8" fmla="*/ 1160859 h 1160859"/>
                  <a:gd name="connsiteX9" fmla="*/ 116086 w 1857374"/>
                  <a:gd name="connsiteY9" fmla="*/ 1160859 h 1160859"/>
                  <a:gd name="connsiteX10" fmla="*/ 34001 w 1857374"/>
                  <a:gd name="connsiteY10" fmla="*/ 1126858 h 1160859"/>
                  <a:gd name="connsiteX11" fmla="*/ 0 w 1857374"/>
                  <a:gd name="connsiteY11" fmla="*/ 1044773 h 1160859"/>
                  <a:gd name="connsiteX12" fmla="*/ 0 w 1857374"/>
                  <a:gd name="connsiteY12" fmla="*/ 116086 h 11608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857374" h="1160859">
                    <a:moveTo>
                      <a:pt x="0" y="116086"/>
                    </a:moveTo>
                    <a:cubicBezTo>
                      <a:pt x="0" y="85298"/>
                      <a:pt x="12231" y="55771"/>
                      <a:pt x="34001" y="34001"/>
                    </a:cubicBezTo>
                    <a:cubicBezTo>
                      <a:pt x="55771" y="12231"/>
                      <a:pt x="85298" y="0"/>
                      <a:pt x="116086" y="0"/>
                    </a:cubicBezTo>
                    <a:lnTo>
                      <a:pt x="1741288" y="0"/>
                    </a:lnTo>
                    <a:cubicBezTo>
                      <a:pt x="1772076" y="0"/>
                      <a:pt x="1801603" y="12231"/>
                      <a:pt x="1823373" y="34001"/>
                    </a:cubicBezTo>
                    <a:cubicBezTo>
                      <a:pt x="1845143" y="55771"/>
                      <a:pt x="1857374" y="85298"/>
                      <a:pt x="1857374" y="116086"/>
                    </a:cubicBezTo>
                    <a:lnTo>
                      <a:pt x="1857374" y="1044773"/>
                    </a:lnTo>
                    <a:cubicBezTo>
                      <a:pt x="1857374" y="1075561"/>
                      <a:pt x="1845144" y="1105088"/>
                      <a:pt x="1823373" y="1126858"/>
                    </a:cubicBezTo>
                    <a:cubicBezTo>
                      <a:pt x="1801603" y="1148628"/>
                      <a:pt x="1772076" y="1160859"/>
                      <a:pt x="1741288" y="1160859"/>
                    </a:cubicBezTo>
                    <a:lnTo>
                      <a:pt x="116086" y="1160859"/>
                    </a:lnTo>
                    <a:cubicBezTo>
                      <a:pt x="85298" y="1160859"/>
                      <a:pt x="55771" y="1148629"/>
                      <a:pt x="34001" y="1126858"/>
                    </a:cubicBezTo>
                    <a:cubicBezTo>
                      <a:pt x="12231" y="1105088"/>
                      <a:pt x="0" y="1075561"/>
                      <a:pt x="0" y="1044773"/>
                    </a:cubicBezTo>
                    <a:lnTo>
                      <a:pt x="0" y="116086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9725" tIns="91150" rIns="119725" bIns="91150" numCol="1" spcCol="1270" anchor="ctr" anchorCtr="0">
                <a:noAutofit/>
              </a:bodyPr>
              <a:lstStyle/>
              <a:p>
                <a:pPr lvl="0" algn="ctr" defTabSz="2000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6600" b="1" i="1" kern="1200" dirty="0" smtClean="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5</a:t>
                </a:r>
                <a:endParaRPr lang="ru-RU" sz="6600" b="1" i="1" kern="12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2036660" y="3729090"/>
                <a:ext cx="553357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15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660290" y="3717040"/>
                <a:ext cx="553357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15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</p:txBody>
          </p:sp>
          <p:cxnSp>
            <p:nvCxnSpPr>
              <p:cNvPr id="30" name="Прямая со стрелкой 29"/>
              <p:cNvCxnSpPr/>
              <p:nvPr/>
            </p:nvCxnSpPr>
            <p:spPr>
              <a:xfrm flipH="1">
                <a:off x="1403560" y="4077090"/>
                <a:ext cx="792110" cy="410330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 стрелкой 31"/>
              <p:cNvCxnSpPr/>
              <p:nvPr/>
            </p:nvCxnSpPr>
            <p:spPr>
              <a:xfrm>
                <a:off x="2267680" y="4077090"/>
                <a:ext cx="792110" cy="410330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 стрелкой 32"/>
              <p:cNvCxnSpPr/>
              <p:nvPr/>
            </p:nvCxnSpPr>
            <p:spPr>
              <a:xfrm flipH="1">
                <a:off x="5868180" y="4077090"/>
                <a:ext cx="792110" cy="410330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4" name="Прямая со стрелкой 33"/>
            <p:cNvCxnSpPr/>
            <p:nvPr/>
          </p:nvCxnSpPr>
          <p:spPr>
            <a:xfrm>
              <a:off x="6804310" y="4077090"/>
              <a:ext cx="792110" cy="410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Прямоугольник 25"/>
          <p:cNvSpPr/>
          <p:nvPr/>
        </p:nvSpPr>
        <p:spPr>
          <a:xfrm>
            <a:off x="1532546" y="5517290"/>
            <a:ext cx="6078908" cy="110799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210 = 2 ∙ 3 ∙ 5 ∙ 7</a:t>
            </a:r>
            <a:endParaRPr lang="ru-RU" sz="6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532546" y="332570"/>
            <a:ext cx="6078908" cy="110799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210 = 2 ∙ 3 ∙ 5 ∙ 7</a:t>
            </a:r>
            <a:endParaRPr lang="ru-RU" sz="6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75820" y="1988800"/>
            <a:ext cx="1977977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Вывод:</a:t>
            </a:r>
            <a:endParaRPr lang="ru-RU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410" y="2690336"/>
            <a:ext cx="8497180" cy="286232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i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Всякое составное число можно разложить </a:t>
            </a:r>
            <a:r>
              <a:rPr lang="ru-RU" sz="3600" b="1" i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простые множители. </a:t>
            </a:r>
            <a:r>
              <a:rPr lang="ru-RU" sz="3600" b="1" i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 любом способе получается одно и то же разложение, если не учитывать порядка записи множителей.</a:t>
            </a:r>
            <a:endParaRPr lang="ru-RU" sz="3600" b="1" spc="50" dirty="0">
              <a:ln w="11430"/>
              <a:solidFill>
                <a:schemeClr val="tx2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420" y="1484730"/>
          <a:ext cx="2016280" cy="49072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80150"/>
                <a:gridCol w="936130"/>
              </a:tblGrid>
              <a:tr h="152400">
                <a:tc>
                  <a:txBody>
                    <a:bodyPr/>
                    <a:lstStyle/>
                    <a:p>
                      <a:pPr marR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756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378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189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63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336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21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336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707880" y="1268700"/>
            <a:ext cx="35060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Образец записи:</a:t>
            </a:r>
            <a:endParaRPr lang="ru-RU" sz="36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71750" y="2924930"/>
            <a:ext cx="5570756" cy="1323439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756 = 2 ∙ 2 ∙ 3 ∙ 3 ∙ 3 ∙ 7 =</a:t>
            </a:r>
            <a:endParaRPr lang="en-US" sz="4000" b="1" i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4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2²</a:t>
            </a:r>
            <a:r>
              <a:rPr lang="en-US" sz="4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∙ 3³</a:t>
            </a:r>
            <a:r>
              <a:rPr lang="en-US" sz="4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∙ 7</a:t>
            </a:r>
            <a:endParaRPr lang="ru-RU" sz="40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5700" y="44530"/>
            <a:ext cx="8892600" cy="132343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Разложим</a:t>
            </a:r>
            <a:r>
              <a:rPr lang="en-US" sz="4000" b="1" i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4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простые множители число 756.</a:t>
            </a:r>
            <a:endParaRPr lang="ru-RU" sz="40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Разложите числа на простые множители</a:t>
            </a:r>
            <a:r>
              <a:rPr lang="en-US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20; 18</a:t>
            </a:r>
            <a:endParaRPr lang="ru-RU" sz="3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51900" y="1916790"/>
            <a:ext cx="3768468" cy="110799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 = 2</a:t>
            </a:r>
            <a:r>
              <a:rPr lang="ru-RU" sz="6600" b="1" i="1" spc="50" baseline="300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6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∙ 5</a:t>
            </a:r>
            <a:endParaRPr lang="ru-RU" sz="6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07880" y="4509150"/>
            <a:ext cx="3776483" cy="110799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18 = 2 ∙ </a:t>
            </a:r>
            <a:r>
              <a:rPr lang="ru-RU" sz="6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6600" b="1" i="1" spc="50" baseline="300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ru-RU" sz="6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95420" y="1052670"/>
          <a:ext cx="2088290" cy="28041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08140"/>
                <a:gridCol w="1080150"/>
              </a:tblGrid>
              <a:tr h="152400">
                <a:tc>
                  <a:txBody>
                    <a:bodyPr/>
                    <a:lstStyle/>
                    <a:p>
                      <a:pPr marR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95420" y="3988092"/>
          <a:ext cx="2088290" cy="28041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981552"/>
                <a:gridCol w="1106738"/>
              </a:tblGrid>
              <a:tr h="152400">
                <a:tc>
                  <a:txBody>
                    <a:bodyPr/>
                    <a:lstStyle/>
                    <a:p>
                      <a:pPr marR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  <p:sp>
        <p:nvSpPr>
          <p:cNvPr id="11" name="Пятно 1 10"/>
          <p:cNvSpPr/>
          <p:nvPr/>
        </p:nvSpPr>
        <p:spPr>
          <a:xfrm>
            <a:off x="7668430" y="548600"/>
            <a:ext cx="1224170" cy="1080150"/>
          </a:xfrm>
          <a:prstGeom prst="irregularSeal1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endParaRPr lang="ru-RU" sz="4400" b="1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09.05.2012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5700" y="332570"/>
            <a:ext cx="8892600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Разложите числа на простые множители</a:t>
            </a:r>
            <a:r>
              <a:rPr lang="en-US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32</a:t>
            </a:r>
            <a:endParaRPr lang="ru-RU" sz="32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63860" y="2780910"/>
            <a:ext cx="2954655" cy="110799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32 = 2</a:t>
            </a:r>
            <a:r>
              <a:rPr lang="ru-RU" sz="6600" b="1" i="1" spc="50" baseline="300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6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endParaRPr lang="ru-RU" sz="6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39440" y="1700760"/>
          <a:ext cx="2088290" cy="420624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08140"/>
                <a:gridCol w="1080150"/>
              </a:tblGrid>
              <a:tr h="152400">
                <a:tc>
                  <a:txBody>
                    <a:bodyPr/>
                    <a:lstStyle/>
                    <a:p>
                      <a:pPr marR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120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4465">
                <a:tc>
                  <a:txBody>
                    <a:bodyPr/>
                    <a:lstStyle/>
                    <a:p>
                      <a:pPr marR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b="1" i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b="1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  <p:sp>
        <p:nvSpPr>
          <p:cNvPr id="8" name="Пятно 1 7"/>
          <p:cNvSpPr/>
          <p:nvPr/>
        </p:nvSpPr>
        <p:spPr>
          <a:xfrm>
            <a:off x="7668430" y="692620"/>
            <a:ext cx="1224170" cy="1080150"/>
          </a:xfrm>
          <a:prstGeom prst="irregularSeal1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ru-RU" sz="4400" b="1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b="1" i="1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10143</TotalTime>
  <Words>680</Words>
  <Application>Microsoft Office PowerPoint</Application>
  <PresentationFormat>Экран (4:3)</PresentationFormat>
  <Paragraphs>282</Paragraphs>
  <Slides>18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класс алгебра</dc:title>
  <dc:creator>Кравченко</dc:creator>
  <cp:lastModifiedBy>Кравченко</cp:lastModifiedBy>
  <cp:revision>1156</cp:revision>
  <dcterms:created xsi:type="dcterms:W3CDTF">2011-06-18T13:01:16Z</dcterms:created>
  <dcterms:modified xsi:type="dcterms:W3CDTF">2012-05-09T20:15:04Z</dcterms:modified>
</cp:coreProperties>
</file>